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83C671-61C4-D80F-D19F-A80BCFE66854}" v="1" dt="2025-05-08T21:39:03.814"/>
    <p1510:client id="{CF7FBF9D-DA72-4891-9E8C-F3B0C64D620E}" v="63" dt="2025-05-08T22:14:25.626"/>
    <p1510:client id="{F41C7DC0-CC35-814B-B48D-007280DAE908}" v="43" dt="2025-05-08T23:39:47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5"/>
  </p:normalViewPr>
  <p:slideViewPr>
    <p:cSldViewPr snapToGrid="0">
      <p:cViewPr varScale="1">
        <p:scale>
          <a:sx n="90" d="100"/>
          <a:sy n="90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1.png"/><Relationship Id="rId7" Type="http://schemas.openxmlformats.org/officeDocument/2006/relationships/image" Target="../media/image1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1.png"/><Relationship Id="rId7" Type="http://schemas.openxmlformats.org/officeDocument/2006/relationships/image" Target="../media/image1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3057C9-58A7-48E6-9066-417906D11A6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87C8DC-4682-4F26-AF0E-A59B14746C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 heart attack risk using clinical/lifestyle data</a:t>
          </a:r>
        </a:p>
      </dgm:t>
    </dgm:pt>
    <dgm:pt modelId="{68E90002-5137-4BA4-9BA0-EB2A35245583}" type="parTrans" cxnId="{88E23796-FBA3-4B66-A2EA-CCC270EA37C2}">
      <dgm:prSet/>
      <dgm:spPr/>
      <dgm:t>
        <a:bodyPr/>
        <a:lstStyle/>
        <a:p>
          <a:endParaRPr lang="en-US"/>
        </a:p>
      </dgm:t>
    </dgm:pt>
    <dgm:pt modelId="{DFDD51E9-8105-428E-960B-0B36AC25ECBF}" type="sibTrans" cxnId="{88E23796-FBA3-4B66-A2EA-CCC270EA37C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F15AFE7-9242-4325-A08A-F6E01DC632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Models Used: Logistic Regression, Decision Tree, Random Forest</a:t>
          </a:r>
        </a:p>
      </dgm:t>
    </dgm:pt>
    <dgm:pt modelId="{81EF4E49-C969-47A3-A691-DE7FCA6E62E7}" type="parTrans" cxnId="{F3C22367-17A5-4C37-9873-FEC039BA4E67}">
      <dgm:prSet/>
      <dgm:spPr/>
      <dgm:t>
        <a:bodyPr/>
        <a:lstStyle/>
        <a:p>
          <a:endParaRPr lang="en-US"/>
        </a:p>
      </dgm:t>
    </dgm:pt>
    <dgm:pt modelId="{424DC188-0242-4936-ACC2-036C2B43FF69}" type="sibTrans" cxnId="{F3C22367-17A5-4C37-9873-FEC039BA4E6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A90B110-756F-4451-8D27-FAF49FF033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SMOTE applied to balance class distribution</a:t>
          </a:r>
        </a:p>
      </dgm:t>
    </dgm:pt>
    <dgm:pt modelId="{F632D287-FF7D-4880-AFD4-0891A72D59BC}" type="parTrans" cxnId="{49FE9B81-F15F-4916-A175-6FCEB1F44BC7}">
      <dgm:prSet/>
      <dgm:spPr/>
      <dgm:t>
        <a:bodyPr/>
        <a:lstStyle/>
        <a:p>
          <a:endParaRPr lang="en-US"/>
        </a:p>
      </dgm:t>
    </dgm:pt>
    <dgm:pt modelId="{190515A5-270B-40C0-9FC4-56766E498E7D}" type="sibTrans" cxnId="{49FE9B81-F15F-4916-A175-6FCEB1F44B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F9DD83D-9B49-43FD-8121-C086737B45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Logistic Regression: Best recall (0.866), ideal for early screening</a:t>
          </a:r>
        </a:p>
      </dgm:t>
    </dgm:pt>
    <dgm:pt modelId="{68139C1A-F903-4DE7-B179-A2877EDE3580}" type="parTrans" cxnId="{28067867-41B5-40F2-8717-28F4F874471C}">
      <dgm:prSet/>
      <dgm:spPr/>
      <dgm:t>
        <a:bodyPr/>
        <a:lstStyle/>
        <a:p>
          <a:endParaRPr lang="en-US"/>
        </a:p>
      </dgm:t>
    </dgm:pt>
    <dgm:pt modelId="{7E6D7BEC-6E28-418D-9AF5-8C51F267DBF7}" type="sibTrans" cxnId="{28067867-41B5-40F2-8717-28F4F874471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83BDFDE-DAFC-41FF-9FB7-5A793A1977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Random Forest: Best accuracy, weakest at catching high-risk</a:t>
          </a:r>
        </a:p>
      </dgm:t>
    </dgm:pt>
    <dgm:pt modelId="{7F65F02A-7F2A-4DB0-BBD9-B6823DD9DA6C}" type="parTrans" cxnId="{FA9C8C05-AAD5-4660-B45A-574701D23788}">
      <dgm:prSet/>
      <dgm:spPr/>
      <dgm:t>
        <a:bodyPr/>
        <a:lstStyle/>
        <a:p>
          <a:endParaRPr lang="en-US"/>
        </a:p>
      </dgm:t>
    </dgm:pt>
    <dgm:pt modelId="{0A8836F0-45C3-403A-B75F-91B0DA2C33ED}" type="sibTrans" cxnId="{FA9C8C05-AAD5-4660-B45A-574701D2378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A2FAA12-F7FA-4A1F-92B7-B22BE80BF8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ML can enhance early detection and proactive care</a:t>
          </a:r>
        </a:p>
      </dgm:t>
    </dgm:pt>
    <dgm:pt modelId="{F3FDFEB7-DE2A-4E9C-992B-7EE7806527D5}" type="parTrans" cxnId="{9A6A5B06-9189-48DD-9E6E-B4E91345B891}">
      <dgm:prSet/>
      <dgm:spPr/>
      <dgm:t>
        <a:bodyPr/>
        <a:lstStyle/>
        <a:p>
          <a:endParaRPr lang="en-US"/>
        </a:p>
      </dgm:t>
    </dgm:pt>
    <dgm:pt modelId="{0929C334-E1BC-48D8-8600-C889670A5B53}" type="sibTrans" cxnId="{9A6A5B06-9189-48DD-9E6E-B4E91345B891}">
      <dgm:prSet/>
      <dgm:spPr/>
      <dgm:t>
        <a:bodyPr/>
        <a:lstStyle/>
        <a:p>
          <a:endParaRPr lang="en-US"/>
        </a:p>
      </dgm:t>
    </dgm:pt>
    <dgm:pt modelId="{1221B0DD-54AB-448A-A5EA-13554D4D2E1B}" type="pres">
      <dgm:prSet presAssocID="{C63057C9-58A7-48E6-9066-417906D11A6A}" presName="root" presStyleCnt="0">
        <dgm:presLayoutVars>
          <dgm:dir/>
          <dgm:resizeHandles val="exact"/>
        </dgm:presLayoutVars>
      </dgm:prSet>
      <dgm:spPr/>
    </dgm:pt>
    <dgm:pt modelId="{C9E94197-E506-481D-B50C-398397618069}" type="pres">
      <dgm:prSet presAssocID="{C63057C9-58A7-48E6-9066-417906D11A6A}" presName="container" presStyleCnt="0">
        <dgm:presLayoutVars>
          <dgm:dir/>
          <dgm:resizeHandles val="exact"/>
        </dgm:presLayoutVars>
      </dgm:prSet>
      <dgm:spPr/>
    </dgm:pt>
    <dgm:pt modelId="{C5387D60-FE31-4C60-BD3B-6158379ABAFD}" type="pres">
      <dgm:prSet presAssocID="{A287C8DC-4682-4F26-AF0E-A59B14746C59}" presName="compNode" presStyleCnt="0"/>
      <dgm:spPr/>
    </dgm:pt>
    <dgm:pt modelId="{4D3BC062-B36E-4D9F-8CD2-63B54D3956B1}" type="pres">
      <dgm:prSet presAssocID="{A287C8DC-4682-4F26-AF0E-A59B14746C59}" presName="iconBgRect" presStyleLbl="bgShp" presStyleIdx="0" presStyleCnt="6"/>
      <dgm:spPr/>
    </dgm:pt>
    <dgm:pt modelId="{774916DC-22F2-45C1-B3F7-BCAC3A7982AF}" type="pres">
      <dgm:prSet presAssocID="{A287C8DC-4682-4F26-AF0E-A59B14746C5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 Organ"/>
        </a:ext>
      </dgm:extLst>
    </dgm:pt>
    <dgm:pt modelId="{6340EC71-AEF3-4DEA-94F9-C7B9D70E5E17}" type="pres">
      <dgm:prSet presAssocID="{A287C8DC-4682-4F26-AF0E-A59B14746C59}" presName="spaceRect" presStyleCnt="0"/>
      <dgm:spPr/>
    </dgm:pt>
    <dgm:pt modelId="{65951624-D23A-4925-BC66-F701F75DFBFC}" type="pres">
      <dgm:prSet presAssocID="{A287C8DC-4682-4F26-AF0E-A59B14746C59}" presName="textRect" presStyleLbl="revTx" presStyleIdx="0" presStyleCnt="6">
        <dgm:presLayoutVars>
          <dgm:chMax val="1"/>
          <dgm:chPref val="1"/>
        </dgm:presLayoutVars>
      </dgm:prSet>
      <dgm:spPr/>
    </dgm:pt>
    <dgm:pt modelId="{A6818D53-0E4E-422B-97AC-9543DC9E4956}" type="pres">
      <dgm:prSet presAssocID="{DFDD51E9-8105-428E-960B-0B36AC25ECBF}" presName="sibTrans" presStyleLbl="sibTrans2D1" presStyleIdx="0" presStyleCnt="0"/>
      <dgm:spPr/>
    </dgm:pt>
    <dgm:pt modelId="{6B247D75-F5FF-49B9-965C-AB723EEA3D7B}" type="pres">
      <dgm:prSet presAssocID="{BF15AFE7-9242-4325-A08A-F6E01DC63243}" presName="compNode" presStyleCnt="0"/>
      <dgm:spPr/>
    </dgm:pt>
    <dgm:pt modelId="{B269E039-7F3D-4F89-B325-FAB00D67927D}" type="pres">
      <dgm:prSet presAssocID="{BF15AFE7-9242-4325-A08A-F6E01DC63243}" presName="iconBgRect" presStyleLbl="bgShp" presStyleIdx="1" presStyleCnt="6"/>
      <dgm:spPr/>
    </dgm:pt>
    <dgm:pt modelId="{2D641770-20AD-475F-81E1-A355E7BFC857}" type="pres">
      <dgm:prSet presAssocID="{BF15AFE7-9242-4325-A08A-F6E01DC6324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8159F9D3-2850-4A5C-97F1-C0B87513BCAD}" type="pres">
      <dgm:prSet presAssocID="{BF15AFE7-9242-4325-A08A-F6E01DC63243}" presName="spaceRect" presStyleCnt="0"/>
      <dgm:spPr/>
    </dgm:pt>
    <dgm:pt modelId="{DDAD2F1C-71B3-4A13-A97F-E22742FA4130}" type="pres">
      <dgm:prSet presAssocID="{BF15AFE7-9242-4325-A08A-F6E01DC63243}" presName="textRect" presStyleLbl="revTx" presStyleIdx="1" presStyleCnt="6">
        <dgm:presLayoutVars>
          <dgm:chMax val="1"/>
          <dgm:chPref val="1"/>
        </dgm:presLayoutVars>
      </dgm:prSet>
      <dgm:spPr/>
    </dgm:pt>
    <dgm:pt modelId="{097B8E27-458A-4271-A8A5-211AB717C085}" type="pres">
      <dgm:prSet presAssocID="{424DC188-0242-4936-ACC2-036C2B43FF69}" presName="sibTrans" presStyleLbl="sibTrans2D1" presStyleIdx="0" presStyleCnt="0"/>
      <dgm:spPr/>
    </dgm:pt>
    <dgm:pt modelId="{97F2E048-0E27-4E6F-86D7-151465B9A47A}" type="pres">
      <dgm:prSet presAssocID="{7A90B110-756F-4451-8D27-FAF49FF0332C}" presName="compNode" presStyleCnt="0"/>
      <dgm:spPr/>
    </dgm:pt>
    <dgm:pt modelId="{A2095448-11D8-4CF8-BC43-EFC343F8FA72}" type="pres">
      <dgm:prSet presAssocID="{7A90B110-756F-4451-8D27-FAF49FF0332C}" presName="iconBgRect" presStyleLbl="bgShp" presStyleIdx="2" presStyleCnt="6"/>
      <dgm:spPr/>
    </dgm:pt>
    <dgm:pt modelId="{0E83B17B-4A2F-4324-AABC-5A25420D1727}" type="pres">
      <dgm:prSet presAssocID="{7A90B110-756F-4451-8D27-FAF49FF0332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CE3252FA-82E4-4AAE-B280-019A61233BED}" type="pres">
      <dgm:prSet presAssocID="{7A90B110-756F-4451-8D27-FAF49FF0332C}" presName="spaceRect" presStyleCnt="0"/>
      <dgm:spPr/>
    </dgm:pt>
    <dgm:pt modelId="{41A46D12-249A-4567-BC2E-4FA6E965337A}" type="pres">
      <dgm:prSet presAssocID="{7A90B110-756F-4451-8D27-FAF49FF0332C}" presName="textRect" presStyleLbl="revTx" presStyleIdx="2" presStyleCnt="6">
        <dgm:presLayoutVars>
          <dgm:chMax val="1"/>
          <dgm:chPref val="1"/>
        </dgm:presLayoutVars>
      </dgm:prSet>
      <dgm:spPr/>
    </dgm:pt>
    <dgm:pt modelId="{48B622EC-0A1A-45A6-AE5A-0F0B6F737DD5}" type="pres">
      <dgm:prSet presAssocID="{190515A5-270B-40C0-9FC4-56766E498E7D}" presName="sibTrans" presStyleLbl="sibTrans2D1" presStyleIdx="0" presStyleCnt="0"/>
      <dgm:spPr/>
    </dgm:pt>
    <dgm:pt modelId="{D6DC0242-658F-4634-AA9B-42634FB947BF}" type="pres">
      <dgm:prSet presAssocID="{5F9DD83D-9B49-43FD-8121-C086737B45F2}" presName="compNode" presStyleCnt="0"/>
      <dgm:spPr/>
    </dgm:pt>
    <dgm:pt modelId="{CF468253-9F9B-46E5-9DDF-5FDA90B5A2DC}" type="pres">
      <dgm:prSet presAssocID="{5F9DD83D-9B49-43FD-8121-C086737B45F2}" presName="iconBgRect" presStyleLbl="bgShp" presStyleIdx="3" presStyleCnt="6"/>
      <dgm:spPr/>
    </dgm:pt>
    <dgm:pt modelId="{2E49696F-9A37-4775-85DF-4B35E4D9A8AC}" type="pres">
      <dgm:prSet presAssocID="{5F9DD83D-9B49-43FD-8121-C086737B45F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0033A252-A87D-4BAC-8D2A-BF26F5B77D60}" type="pres">
      <dgm:prSet presAssocID="{5F9DD83D-9B49-43FD-8121-C086737B45F2}" presName="spaceRect" presStyleCnt="0"/>
      <dgm:spPr/>
    </dgm:pt>
    <dgm:pt modelId="{59E76C78-9F43-41FB-BDAC-E59217574FA0}" type="pres">
      <dgm:prSet presAssocID="{5F9DD83D-9B49-43FD-8121-C086737B45F2}" presName="textRect" presStyleLbl="revTx" presStyleIdx="3" presStyleCnt="6">
        <dgm:presLayoutVars>
          <dgm:chMax val="1"/>
          <dgm:chPref val="1"/>
        </dgm:presLayoutVars>
      </dgm:prSet>
      <dgm:spPr/>
    </dgm:pt>
    <dgm:pt modelId="{D3D494AB-FE40-4D44-8077-C12E65F59892}" type="pres">
      <dgm:prSet presAssocID="{7E6D7BEC-6E28-418D-9AF5-8C51F267DBF7}" presName="sibTrans" presStyleLbl="sibTrans2D1" presStyleIdx="0" presStyleCnt="0"/>
      <dgm:spPr/>
    </dgm:pt>
    <dgm:pt modelId="{D1799217-FA2B-4CD1-B9F3-F2E565835C02}" type="pres">
      <dgm:prSet presAssocID="{E83BDFDE-DAFC-41FF-9FB7-5A793A19776E}" presName="compNode" presStyleCnt="0"/>
      <dgm:spPr/>
    </dgm:pt>
    <dgm:pt modelId="{E8D98E9D-A1E2-4307-8FCB-05E597D31D35}" type="pres">
      <dgm:prSet presAssocID="{E83BDFDE-DAFC-41FF-9FB7-5A793A19776E}" presName="iconBgRect" presStyleLbl="bgShp" presStyleIdx="4" presStyleCnt="6"/>
      <dgm:spPr/>
    </dgm:pt>
    <dgm:pt modelId="{703F7991-C355-41B7-A6C8-DCCE6B9F4BEF}" type="pres">
      <dgm:prSet presAssocID="{E83BDFDE-DAFC-41FF-9FB7-5A793A19776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EC05B085-3CE3-4FBA-9FE6-EE114E14FA3F}" type="pres">
      <dgm:prSet presAssocID="{E83BDFDE-DAFC-41FF-9FB7-5A793A19776E}" presName="spaceRect" presStyleCnt="0"/>
      <dgm:spPr/>
    </dgm:pt>
    <dgm:pt modelId="{9FC85E9F-5AB8-4A18-B5FF-A4E97B72972F}" type="pres">
      <dgm:prSet presAssocID="{E83BDFDE-DAFC-41FF-9FB7-5A793A19776E}" presName="textRect" presStyleLbl="revTx" presStyleIdx="4" presStyleCnt="6">
        <dgm:presLayoutVars>
          <dgm:chMax val="1"/>
          <dgm:chPref val="1"/>
        </dgm:presLayoutVars>
      </dgm:prSet>
      <dgm:spPr/>
    </dgm:pt>
    <dgm:pt modelId="{8806B015-F1CB-4CE2-AD93-0071E6C484E3}" type="pres">
      <dgm:prSet presAssocID="{0A8836F0-45C3-403A-B75F-91B0DA2C33ED}" presName="sibTrans" presStyleLbl="sibTrans2D1" presStyleIdx="0" presStyleCnt="0"/>
      <dgm:spPr/>
    </dgm:pt>
    <dgm:pt modelId="{B76E6580-A6CD-4610-BDA8-A22B29F04EB1}" type="pres">
      <dgm:prSet presAssocID="{7A2FAA12-F7FA-4A1F-92B7-B22BE80BF898}" presName="compNode" presStyleCnt="0"/>
      <dgm:spPr/>
    </dgm:pt>
    <dgm:pt modelId="{D7F9980A-1B88-4C27-BC7A-0F21120531E8}" type="pres">
      <dgm:prSet presAssocID="{7A2FAA12-F7FA-4A1F-92B7-B22BE80BF898}" presName="iconBgRect" presStyleLbl="bgShp" presStyleIdx="5" presStyleCnt="6"/>
      <dgm:spPr/>
    </dgm:pt>
    <dgm:pt modelId="{CAC75789-C4E2-4ECD-A18C-33EE4F4E8338}" type="pres">
      <dgm:prSet presAssocID="{7A2FAA12-F7FA-4A1F-92B7-B22BE80BF89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E1ACB13F-CD9F-4703-B0AC-6484D0179B32}" type="pres">
      <dgm:prSet presAssocID="{7A2FAA12-F7FA-4A1F-92B7-B22BE80BF898}" presName="spaceRect" presStyleCnt="0"/>
      <dgm:spPr/>
    </dgm:pt>
    <dgm:pt modelId="{638290ED-BFAB-4250-89B0-23DAC59BDF1F}" type="pres">
      <dgm:prSet presAssocID="{7A2FAA12-F7FA-4A1F-92B7-B22BE80BF89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A9C8C05-AAD5-4660-B45A-574701D23788}" srcId="{C63057C9-58A7-48E6-9066-417906D11A6A}" destId="{E83BDFDE-DAFC-41FF-9FB7-5A793A19776E}" srcOrd="4" destOrd="0" parTransId="{7F65F02A-7F2A-4DB0-BBD9-B6823DD9DA6C}" sibTransId="{0A8836F0-45C3-403A-B75F-91B0DA2C33ED}"/>
    <dgm:cxn modelId="{9A6A5B06-9189-48DD-9E6E-B4E91345B891}" srcId="{C63057C9-58A7-48E6-9066-417906D11A6A}" destId="{7A2FAA12-F7FA-4A1F-92B7-B22BE80BF898}" srcOrd="5" destOrd="0" parTransId="{F3FDFEB7-DE2A-4E9C-992B-7EE7806527D5}" sibTransId="{0929C334-E1BC-48D8-8600-C889670A5B53}"/>
    <dgm:cxn modelId="{7B33472C-9B3A-44DC-842C-85A13767B33A}" type="presOf" srcId="{190515A5-270B-40C0-9FC4-56766E498E7D}" destId="{48B622EC-0A1A-45A6-AE5A-0F0B6F737DD5}" srcOrd="0" destOrd="0" presId="urn:microsoft.com/office/officeart/2018/2/layout/IconCircleList"/>
    <dgm:cxn modelId="{9B28512C-DB51-4E45-8929-3CC31BA92969}" type="presOf" srcId="{DFDD51E9-8105-428E-960B-0B36AC25ECBF}" destId="{A6818D53-0E4E-422B-97AC-9543DC9E4956}" srcOrd="0" destOrd="0" presId="urn:microsoft.com/office/officeart/2018/2/layout/IconCircleList"/>
    <dgm:cxn modelId="{45C5AD33-F20D-4C69-8496-0E9B2DE40E2D}" type="presOf" srcId="{E83BDFDE-DAFC-41FF-9FB7-5A793A19776E}" destId="{9FC85E9F-5AB8-4A18-B5FF-A4E97B72972F}" srcOrd="0" destOrd="0" presId="urn:microsoft.com/office/officeart/2018/2/layout/IconCircleList"/>
    <dgm:cxn modelId="{23E70063-C95A-40F6-8AEC-237E1AB8DB7B}" type="presOf" srcId="{7A90B110-756F-4451-8D27-FAF49FF0332C}" destId="{41A46D12-249A-4567-BC2E-4FA6E965337A}" srcOrd="0" destOrd="0" presId="urn:microsoft.com/office/officeart/2018/2/layout/IconCircleList"/>
    <dgm:cxn modelId="{F3C22367-17A5-4C37-9873-FEC039BA4E67}" srcId="{C63057C9-58A7-48E6-9066-417906D11A6A}" destId="{BF15AFE7-9242-4325-A08A-F6E01DC63243}" srcOrd="1" destOrd="0" parTransId="{81EF4E49-C969-47A3-A691-DE7FCA6E62E7}" sibTransId="{424DC188-0242-4936-ACC2-036C2B43FF69}"/>
    <dgm:cxn modelId="{28067867-41B5-40F2-8717-28F4F874471C}" srcId="{C63057C9-58A7-48E6-9066-417906D11A6A}" destId="{5F9DD83D-9B49-43FD-8121-C086737B45F2}" srcOrd="3" destOrd="0" parTransId="{68139C1A-F903-4DE7-B179-A2877EDE3580}" sibTransId="{7E6D7BEC-6E28-418D-9AF5-8C51F267DBF7}"/>
    <dgm:cxn modelId="{02515576-5479-43A6-9AE1-BA49EAC7696A}" type="presOf" srcId="{7E6D7BEC-6E28-418D-9AF5-8C51F267DBF7}" destId="{D3D494AB-FE40-4D44-8077-C12E65F59892}" srcOrd="0" destOrd="0" presId="urn:microsoft.com/office/officeart/2018/2/layout/IconCircleList"/>
    <dgm:cxn modelId="{49FE9B81-F15F-4916-A175-6FCEB1F44BC7}" srcId="{C63057C9-58A7-48E6-9066-417906D11A6A}" destId="{7A90B110-756F-4451-8D27-FAF49FF0332C}" srcOrd="2" destOrd="0" parTransId="{F632D287-FF7D-4880-AFD4-0891A72D59BC}" sibTransId="{190515A5-270B-40C0-9FC4-56766E498E7D}"/>
    <dgm:cxn modelId="{E9A88D8D-B950-4BDA-A912-F757FADF7844}" type="presOf" srcId="{424DC188-0242-4936-ACC2-036C2B43FF69}" destId="{097B8E27-458A-4271-A8A5-211AB717C085}" srcOrd="0" destOrd="0" presId="urn:microsoft.com/office/officeart/2018/2/layout/IconCircleList"/>
    <dgm:cxn modelId="{3C71A895-DB67-41D3-955C-14902B51F6D5}" type="presOf" srcId="{5F9DD83D-9B49-43FD-8121-C086737B45F2}" destId="{59E76C78-9F43-41FB-BDAC-E59217574FA0}" srcOrd="0" destOrd="0" presId="urn:microsoft.com/office/officeart/2018/2/layout/IconCircleList"/>
    <dgm:cxn modelId="{8516F795-F980-46BF-A2E6-85B94B07DF04}" type="presOf" srcId="{A287C8DC-4682-4F26-AF0E-A59B14746C59}" destId="{65951624-D23A-4925-BC66-F701F75DFBFC}" srcOrd="0" destOrd="0" presId="urn:microsoft.com/office/officeart/2018/2/layout/IconCircleList"/>
    <dgm:cxn modelId="{88E23796-FBA3-4B66-A2EA-CCC270EA37C2}" srcId="{C63057C9-58A7-48E6-9066-417906D11A6A}" destId="{A287C8DC-4682-4F26-AF0E-A59B14746C59}" srcOrd="0" destOrd="0" parTransId="{68E90002-5137-4BA4-9BA0-EB2A35245583}" sibTransId="{DFDD51E9-8105-428E-960B-0B36AC25ECBF}"/>
    <dgm:cxn modelId="{5BCA00A5-FF52-432A-934B-3227247800CF}" type="presOf" srcId="{BF15AFE7-9242-4325-A08A-F6E01DC63243}" destId="{DDAD2F1C-71B3-4A13-A97F-E22742FA4130}" srcOrd="0" destOrd="0" presId="urn:microsoft.com/office/officeart/2018/2/layout/IconCircleList"/>
    <dgm:cxn modelId="{11EE94B3-2C8D-4371-9481-3801EA4E2BD4}" type="presOf" srcId="{C63057C9-58A7-48E6-9066-417906D11A6A}" destId="{1221B0DD-54AB-448A-A5EA-13554D4D2E1B}" srcOrd="0" destOrd="0" presId="urn:microsoft.com/office/officeart/2018/2/layout/IconCircleList"/>
    <dgm:cxn modelId="{2605E5F4-AA84-43B1-9B72-5D685DD6BD3F}" type="presOf" srcId="{7A2FAA12-F7FA-4A1F-92B7-B22BE80BF898}" destId="{638290ED-BFAB-4250-89B0-23DAC59BDF1F}" srcOrd="0" destOrd="0" presId="urn:microsoft.com/office/officeart/2018/2/layout/IconCircleList"/>
    <dgm:cxn modelId="{447F91F9-1A59-40AB-A697-476B14A0CECD}" type="presOf" srcId="{0A8836F0-45C3-403A-B75F-91B0DA2C33ED}" destId="{8806B015-F1CB-4CE2-AD93-0071E6C484E3}" srcOrd="0" destOrd="0" presId="urn:microsoft.com/office/officeart/2018/2/layout/IconCircleList"/>
    <dgm:cxn modelId="{BAFCAC85-EC11-4453-8883-2F972C3F58F1}" type="presParOf" srcId="{1221B0DD-54AB-448A-A5EA-13554D4D2E1B}" destId="{C9E94197-E506-481D-B50C-398397618069}" srcOrd="0" destOrd="0" presId="urn:microsoft.com/office/officeart/2018/2/layout/IconCircleList"/>
    <dgm:cxn modelId="{65D33462-6C50-4087-B52A-A25B118C58B3}" type="presParOf" srcId="{C9E94197-E506-481D-B50C-398397618069}" destId="{C5387D60-FE31-4C60-BD3B-6158379ABAFD}" srcOrd="0" destOrd="0" presId="urn:microsoft.com/office/officeart/2018/2/layout/IconCircleList"/>
    <dgm:cxn modelId="{5C1B6307-ABD8-41EB-800E-87FE94CB019E}" type="presParOf" srcId="{C5387D60-FE31-4C60-BD3B-6158379ABAFD}" destId="{4D3BC062-B36E-4D9F-8CD2-63B54D3956B1}" srcOrd="0" destOrd="0" presId="urn:microsoft.com/office/officeart/2018/2/layout/IconCircleList"/>
    <dgm:cxn modelId="{0CCCE912-8292-4F0E-BA72-2C2E04BD4C02}" type="presParOf" srcId="{C5387D60-FE31-4C60-BD3B-6158379ABAFD}" destId="{774916DC-22F2-45C1-B3F7-BCAC3A7982AF}" srcOrd="1" destOrd="0" presId="urn:microsoft.com/office/officeart/2018/2/layout/IconCircleList"/>
    <dgm:cxn modelId="{FC5CB7B7-B88A-4D97-8F95-5FC4C461B0D3}" type="presParOf" srcId="{C5387D60-FE31-4C60-BD3B-6158379ABAFD}" destId="{6340EC71-AEF3-4DEA-94F9-C7B9D70E5E17}" srcOrd="2" destOrd="0" presId="urn:microsoft.com/office/officeart/2018/2/layout/IconCircleList"/>
    <dgm:cxn modelId="{6F8CBFC0-20DD-4768-9CA0-EE32386EA463}" type="presParOf" srcId="{C5387D60-FE31-4C60-BD3B-6158379ABAFD}" destId="{65951624-D23A-4925-BC66-F701F75DFBFC}" srcOrd="3" destOrd="0" presId="urn:microsoft.com/office/officeart/2018/2/layout/IconCircleList"/>
    <dgm:cxn modelId="{6F4785CF-3D67-49AF-94FF-DAF55082F4EB}" type="presParOf" srcId="{C9E94197-E506-481D-B50C-398397618069}" destId="{A6818D53-0E4E-422B-97AC-9543DC9E4956}" srcOrd="1" destOrd="0" presId="urn:microsoft.com/office/officeart/2018/2/layout/IconCircleList"/>
    <dgm:cxn modelId="{BB442297-3D08-45D3-9671-91AE1FE499B5}" type="presParOf" srcId="{C9E94197-E506-481D-B50C-398397618069}" destId="{6B247D75-F5FF-49B9-965C-AB723EEA3D7B}" srcOrd="2" destOrd="0" presId="urn:microsoft.com/office/officeart/2018/2/layout/IconCircleList"/>
    <dgm:cxn modelId="{20222E7C-E1D4-4E93-804F-A25A8477A0B8}" type="presParOf" srcId="{6B247D75-F5FF-49B9-965C-AB723EEA3D7B}" destId="{B269E039-7F3D-4F89-B325-FAB00D67927D}" srcOrd="0" destOrd="0" presId="urn:microsoft.com/office/officeart/2018/2/layout/IconCircleList"/>
    <dgm:cxn modelId="{6E17F99B-A3C0-494A-8872-3407FD5C5F8D}" type="presParOf" srcId="{6B247D75-F5FF-49B9-965C-AB723EEA3D7B}" destId="{2D641770-20AD-475F-81E1-A355E7BFC857}" srcOrd="1" destOrd="0" presId="urn:microsoft.com/office/officeart/2018/2/layout/IconCircleList"/>
    <dgm:cxn modelId="{BA21A038-C573-451B-BF1A-37A29C1E59E9}" type="presParOf" srcId="{6B247D75-F5FF-49B9-965C-AB723EEA3D7B}" destId="{8159F9D3-2850-4A5C-97F1-C0B87513BCAD}" srcOrd="2" destOrd="0" presId="urn:microsoft.com/office/officeart/2018/2/layout/IconCircleList"/>
    <dgm:cxn modelId="{DCC5CCA6-DAD3-4AF6-BF3C-C429BD8D8D6E}" type="presParOf" srcId="{6B247D75-F5FF-49B9-965C-AB723EEA3D7B}" destId="{DDAD2F1C-71B3-4A13-A97F-E22742FA4130}" srcOrd="3" destOrd="0" presId="urn:microsoft.com/office/officeart/2018/2/layout/IconCircleList"/>
    <dgm:cxn modelId="{E3B7AB73-FE75-417C-B7D6-DD0035AF8ABE}" type="presParOf" srcId="{C9E94197-E506-481D-B50C-398397618069}" destId="{097B8E27-458A-4271-A8A5-211AB717C085}" srcOrd="3" destOrd="0" presId="urn:microsoft.com/office/officeart/2018/2/layout/IconCircleList"/>
    <dgm:cxn modelId="{72F08716-B23C-45D8-AE9C-649DC0F7EC67}" type="presParOf" srcId="{C9E94197-E506-481D-B50C-398397618069}" destId="{97F2E048-0E27-4E6F-86D7-151465B9A47A}" srcOrd="4" destOrd="0" presId="urn:microsoft.com/office/officeart/2018/2/layout/IconCircleList"/>
    <dgm:cxn modelId="{D03A25AD-2D4F-45EC-9ECD-3B70797BDD4B}" type="presParOf" srcId="{97F2E048-0E27-4E6F-86D7-151465B9A47A}" destId="{A2095448-11D8-4CF8-BC43-EFC343F8FA72}" srcOrd="0" destOrd="0" presId="urn:microsoft.com/office/officeart/2018/2/layout/IconCircleList"/>
    <dgm:cxn modelId="{03E672B2-D2B4-48AF-AD09-1C24CBCBBBEA}" type="presParOf" srcId="{97F2E048-0E27-4E6F-86D7-151465B9A47A}" destId="{0E83B17B-4A2F-4324-AABC-5A25420D1727}" srcOrd="1" destOrd="0" presId="urn:microsoft.com/office/officeart/2018/2/layout/IconCircleList"/>
    <dgm:cxn modelId="{859AECF7-A09C-4C6F-B4B7-A5C33A04552E}" type="presParOf" srcId="{97F2E048-0E27-4E6F-86D7-151465B9A47A}" destId="{CE3252FA-82E4-4AAE-B280-019A61233BED}" srcOrd="2" destOrd="0" presId="urn:microsoft.com/office/officeart/2018/2/layout/IconCircleList"/>
    <dgm:cxn modelId="{4CB5CEBB-6BA7-4118-9256-297FA726435C}" type="presParOf" srcId="{97F2E048-0E27-4E6F-86D7-151465B9A47A}" destId="{41A46D12-249A-4567-BC2E-4FA6E965337A}" srcOrd="3" destOrd="0" presId="urn:microsoft.com/office/officeart/2018/2/layout/IconCircleList"/>
    <dgm:cxn modelId="{EBE10160-E30A-45DD-BFC2-1F93114610E9}" type="presParOf" srcId="{C9E94197-E506-481D-B50C-398397618069}" destId="{48B622EC-0A1A-45A6-AE5A-0F0B6F737DD5}" srcOrd="5" destOrd="0" presId="urn:microsoft.com/office/officeart/2018/2/layout/IconCircleList"/>
    <dgm:cxn modelId="{2A73298A-3968-4515-BB04-BD88538582AA}" type="presParOf" srcId="{C9E94197-E506-481D-B50C-398397618069}" destId="{D6DC0242-658F-4634-AA9B-42634FB947BF}" srcOrd="6" destOrd="0" presId="urn:microsoft.com/office/officeart/2018/2/layout/IconCircleList"/>
    <dgm:cxn modelId="{D3D89456-C378-428C-975E-E0F239150B0E}" type="presParOf" srcId="{D6DC0242-658F-4634-AA9B-42634FB947BF}" destId="{CF468253-9F9B-46E5-9DDF-5FDA90B5A2DC}" srcOrd="0" destOrd="0" presId="urn:microsoft.com/office/officeart/2018/2/layout/IconCircleList"/>
    <dgm:cxn modelId="{6E7B701E-8236-4DC2-80C8-7714E0B857CD}" type="presParOf" srcId="{D6DC0242-658F-4634-AA9B-42634FB947BF}" destId="{2E49696F-9A37-4775-85DF-4B35E4D9A8AC}" srcOrd="1" destOrd="0" presId="urn:microsoft.com/office/officeart/2018/2/layout/IconCircleList"/>
    <dgm:cxn modelId="{B85B41A5-89DE-4279-8717-C259E27B916C}" type="presParOf" srcId="{D6DC0242-658F-4634-AA9B-42634FB947BF}" destId="{0033A252-A87D-4BAC-8D2A-BF26F5B77D60}" srcOrd="2" destOrd="0" presId="urn:microsoft.com/office/officeart/2018/2/layout/IconCircleList"/>
    <dgm:cxn modelId="{0BF9BF69-9080-4FD3-8A82-854FD6D4C7FC}" type="presParOf" srcId="{D6DC0242-658F-4634-AA9B-42634FB947BF}" destId="{59E76C78-9F43-41FB-BDAC-E59217574FA0}" srcOrd="3" destOrd="0" presId="urn:microsoft.com/office/officeart/2018/2/layout/IconCircleList"/>
    <dgm:cxn modelId="{36122FAA-59FA-4AE3-B34A-7A8AD5031B2E}" type="presParOf" srcId="{C9E94197-E506-481D-B50C-398397618069}" destId="{D3D494AB-FE40-4D44-8077-C12E65F59892}" srcOrd="7" destOrd="0" presId="urn:microsoft.com/office/officeart/2018/2/layout/IconCircleList"/>
    <dgm:cxn modelId="{64E8FE48-96D7-40B6-A44A-0E0DDADD4856}" type="presParOf" srcId="{C9E94197-E506-481D-B50C-398397618069}" destId="{D1799217-FA2B-4CD1-B9F3-F2E565835C02}" srcOrd="8" destOrd="0" presId="urn:microsoft.com/office/officeart/2018/2/layout/IconCircleList"/>
    <dgm:cxn modelId="{E80FE2C0-2AFE-404A-A59C-BD63F3D3DDF5}" type="presParOf" srcId="{D1799217-FA2B-4CD1-B9F3-F2E565835C02}" destId="{E8D98E9D-A1E2-4307-8FCB-05E597D31D35}" srcOrd="0" destOrd="0" presId="urn:microsoft.com/office/officeart/2018/2/layout/IconCircleList"/>
    <dgm:cxn modelId="{AD546F79-4AE8-4A3B-A5FE-213F2ADE524D}" type="presParOf" srcId="{D1799217-FA2B-4CD1-B9F3-F2E565835C02}" destId="{703F7991-C355-41B7-A6C8-DCCE6B9F4BEF}" srcOrd="1" destOrd="0" presId="urn:microsoft.com/office/officeart/2018/2/layout/IconCircleList"/>
    <dgm:cxn modelId="{2AF6155B-5C4E-4978-AD45-6B0295F64B4E}" type="presParOf" srcId="{D1799217-FA2B-4CD1-B9F3-F2E565835C02}" destId="{EC05B085-3CE3-4FBA-9FE6-EE114E14FA3F}" srcOrd="2" destOrd="0" presId="urn:microsoft.com/office/officeart/2018/2/layout/IconCircleList"/>
    <dgm:cxn modelId="{D0AA4402-E772-4D70-BC37-C50160BEDA36}" type="presParOf" srcId="{D1799217-FA2B-4CD1-B9F3-F2E565835C02}" destId="{9FC85E9F-5AB8-4A18-B5FF-A4E97B72972F}" srcOrd="3" destOrd="0" presId="urn:microsoft.com/office/officeart/2018/2/layout/IconCircleList"/>
    <dgm:cxn modelId="{CBFBD84D-4609-43B8-B8E1-47B0EC80E91D}" type="presParOf" srcId="{C9E94197-E506-481D-B50C-398397618069}" destId="{8806B015-F1CB-4CE2-AD93-0071E6C484E3}" srcOrd="9" destOrd="0" presId="urn:microsoft.com/office/officeart/2018/2/layout/IconCircleList"/>
    <dgm:cxn modelId="{16F046C7-871C-4754-9005-3FF345CB321B}" type="presParOf" srcId="{C9E94197-E506-481D-B50C-398397618069}" destId="{B76E6580-A6CD-4610-BDA8-A22B29F04EB1}" srcOrd="10" destOrd="0" presId="urn:microsoft.com/office/officeart/2018/2/layout/IconCircleList"/>
    <dgm:cxn modelId="{6868098C-AF9F-4166-BF3B-FFE1E094AE72}" type="presParOf" srcId="{B76E6580-A6CD-4610-BDA8-A22B29F04EB1}" destId="{D7F9980A-1B88-4C27-BC7A-0F21120531E8}" srcOrd="0" destOrd="0" presId="urn:microsoft.com/office/officeart/2018/2/layout/IconCircleList"/>
    <dgm:cxn modelId="{43462350-D6B5-44FA-AA82-81DFB241D835}" type="presParOf" srcId="{B76E6580-A6CD-4610-BDA8-A22B29F04EB1}" destId="{CAC75789-C4E2-4ECD-A18C-33EE4F4E8338}" srcOrd="1" destOrd="0" presId="urn:microsoft.com/office/officeart/2018/2/layout/IconCircleList"/>
    <dgm:cxn modelId="{D7DF7139-8BD4-4C44-936B-1C9E0911D352}" type="presParOf" srcId="{B76E6580-A6CD-4610-BDA8-A22B29F04EB1}" destId="{E1ACB13F-CD9F-4703-B0AC-6484D0179B32}" srcOrd="2" destOrd="0" presId="urn:microsoft.com/office/officeart/2018/2/layout/IconCircleList"/>
    <dgm:cxn modelId="{01227D58-C9B5-469F-9E55-3D9963D4DC5C}" type="presParOf" srcId="{B76E6580-A6CD-4610-BDA8-A22B29F04EB1}" destId="{638290ED-BFAB-4250-89B0-23DAC59BDF1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3D7837-DC00-4A73-8CFB-3467BF62CE7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5A68D21-8AD9-4795-B002-C4A3DC0DD7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Paharia (2024): Used data from 4 regions, achieved 95.5% accuracy.</a:t>
          </a:r>
        </a:p>
      </dgm:t>
    </dgm:pt>
    <dgm:pt modelId="{47017BEF-514A-4B7C-8BB4-1135281B9415}" type="parTrans" cxnId="{D3CC00D2-C319-4ADF-AE05-681D924316DB}">
      <dgm:prSet/>
      <dgm:spPr/>
      <dgm:t>
        <a:bodyPr/>
        <a:lstStyle/>
        <a:p>
          <a:endParaRPr lang="en-US"/>
        </a:p>
      </dgm:t>
    </dgm:pt>
    <dgm:pt modelId="{9205FD1D-8956-4B60-A5D4-D29B16913DAC}" type="sibTrans" cxnId="{D3CC00D2-C319-4ADF-AE05-681D924316D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37DF16B-A1DB-4D80-B0F9-6963583252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Matheson et al. (2022): Used work checkup data to build personal risk charts.</a:t>
          </a:r>
        </a:p>
      </dgm:t>
    </dgm:pt>
    <dgm:pt modelId="{8B36EE15-0326-409D-8DF0-234598573AC9}" type="parTrans" cxnId="{05B5591B-9A3F-47DD-A891-05502AF8ED9A}">
      <dgm:prSet/>
      <dgm:spPr/>
      <dgm:t>
        <a:bodyPr/>
        <a:lstStyle/>
        <a:p>
          <a:endParaRPr lang="en-US"/>
        </a:p>
      </dgm:t>
    </dgm:pt>
    <dgm:pt modelId="{5B389BAC-D455-4EB2-9C99-DA49E066D810}" type="sibTrans" cxnId="{05B5591B-9A3F-47DD-A891-05502AF8ED9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E9D6264-9773-427B-8E72-351266B476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Evelyn (2023): Logistic Regression lacked sensitivity, even with threshold adjustments.</a:t>
          </a:r>
        </a:p>
      </dgm:t>
    </dgm:pt>
    <dgm:pt modelId="{3AE46C72-F0C7-45A1-9863-FE6908D61D05}" type="parTrans" cxnId="{9BADF9DE-05A0-4FF4-A75D-0AA901305C35}">
      <dgm:prSet/>
      <dgm:spPr/>
      <dgm:t>
        <a:bodyPr/>
        <a:lstStyle/>
        <a:p>
          <a:endParaRPr lang="en-US"/>
        </a:p>
      </dgm:t>
    </dgm:pt>
    <dgm:pt modelId="{E44F5298-435C-4BB3-B62B-2534BE890FC0}" type="sibTrans" cxnId="{9BADF9DE-05A0-4FF4-A75D-0AA901305C3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0206744-FEFA-4868-8288-DAE30EEAE4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These studies support ML’s potential in heart disease prediction.</a:t>
          </a:r>
        </a:p>
      </dgm:t>
    </dgm:pt>
    <dgm:pt modelId="{7A41E87B-5682-4F84-991E-D60E74CD9E05}" type="parTrans" cxnId="{305F6E3D-2549-40E7-823C-CD4CD6AF3336}">
      <dgm:prSet/>
      <dgm:spPr/>
      <dgm:t>
        <a:bodyPr/>
        <a:lstStyle/>
        <a:p>
          <a:endParaRPr lang="en-US"/>
        </a:p>
      </dgm:t>
    </dgm:pt>
    <dgm:pt modelId="{AE74CBD6-296C-4DF8-AB48-4EE042F7492E}" type="sibTrans" cxnId="{305F6E3D-2549-40E7-823C-CD4CD6AF3336}">
      <dgm:prSet/>
      <dgm:spPr/>
      <dgm:t>
        <a:bodyPr/>
        <a:lstStyle/>
        <a:p>
          <a:endParaRPr lang="en-US"/>
        </a:p>
      </dgm:t>
    </dgm:pt>
    <dgm:pt modelId="{C9719AAE-6360-4A7A-8F71-9C7940654A85}" type="pres">
      <dgm:prSet presAssocID="{573D7837-DC00-4A73-8CFB-3467BF62CE75}" presName="root" presStyleCnt="0">
        <dgm:presLayoutVars>
          <dgm:dir/>
          <dgm:resizeHandles val="exact"/>
        </dgm:presLayoutVars>
      </dgm:prSet>
      <dgm:spPr/>
    </dgm:pt>
    <dgm:pt modelId="{73E2D3E7-86CE-4D5E-AB7D-FCC5A1E4791A}" type="pres">
      <dgm:prSet presAssocID="{573D7837-DC00-4A73-8CFB-3467BF62CE75}" presName="container" presStyleCnt="0">
        <dgm:presLayoutVars>
          <dgm:dir/>
          <dgm:resizeHandles val="exact"/>
        </dgm:presLayoutVars>
      </dgm:prSet>
      <dgm:spPr/>
    </dgm:pt>
    <dgm:pt modelId="{F20C6D41-42A6-4985-92B1-0F7E853F12D4}" type="pres">
      <dgm:prSet presAssocID="{85A68D21-8AD9-4795-B002-C4A3DC0DD74F}" presName="compNode" presStyleCnt="0"/>
      <dgm:spPr/>
    </dgm:pt>
    <dgm:pt modelId="{D288FBD5-2EDB-42DE-B04C-AC0084006B72}" type="pres">
      <dgm:prSet presAssocID="{85A68D21-8AD9-4795-B002-C4A3DC0DD74F}" presName="iconBgRect" presStyleLbl="bgShp" presStyleIdx="0" presStyleCnt="4"/>
      <dgm:spPr/>
    </dgm:pt>
    <dgm:pt modelId="{0CCD1B7D-7CA6-4022-ABE1-A13EE2CEACED}" type="pres">
      <dgm:prSet presAssocID="{85A68D21-8AD9-4795-B002-C4A3DC0DD74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8B4DAD96-7432-4944-83EF-ADA8084E64D3}" type="pres">
      <dgm:prSet presAssocID="{85A68D21-8AD9-4795-B002-C4A3DC0DD74F}" presName="spaceRect" presStyleCnt="0"/>
      <dgm:spPr/>
    </dgm:pt>
    <dgm:pt modelId="{3464BBE3-0594-434C-8342-B1E2B790EE71}" type="pres">
      <dgm:prSet presAssocID="{85A68D21-8AD9-4795-B002-C4A3DC0DD74F}" presName="textRect" presStyleLbl="revTx" presStyleIdx="0" presStyleCnt="4">
        <dgm:presLayoutVars>
          <dgm:chMax val="1"/>
          <dgm:chPref val="1"/>
        </dgm:presLayoutVars>
      </dgm:prSet>
      <dgm:spPr/>
    </dgm:pt>
    <dgm:pt modelId="{6819D1F4-E92D-4453-88B8-3E7BC159D5BF}" type="pres">
      <dgm:prSet presAssocID="{9205FD1D-8956-4B60-A5D4-D29B16913DAC}" presName="sibTrans" presStyleLbl="sibTrans2D1" presStyleIdx="0" presStyleCnt="0"/>
      <dgm:spPr/>
    </dgm:pt>
    <dgm:pt modelId="{227B18E0-7496-44DA-9E84-7AE30F5CF2AA}" type="pres">
      <dgm:prSet presAssocID="{237DF16B-A1DB-4D80-B0F9-696358325252}" presName="compNode" presStyleCnt="0"/>
      <dgm:spPr/>
    </dgm:pt>
    <dgm:pt modelId="{292A8E98-F8D0-4118-9C71-39A4E6108861}" type="pres">
      <dgm:prSet presAssocID="{237DF16B-A1DB-4D80-B0F9-696358325252}" presName="iconBgRect" presStyleLbl="bgShp" presStyleIdx="1" presStyleCnt="4"/>
      <dgm:spPr/>
    </dgm:pt>
    <dgm:pt modelId="{6644A7EA-668C-49D3-9028-0C5ED7D6EA1E}" type="pres">
      <dgm:prSet presAssocID="{237DF16B-A1DB-4D80-B0F9-69635832525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9509AD6-3CD0-426F-8375-5CF85A4FBF13}" type="pres">
      <dgm:prSet presAssocID="{237DF16B-A1DB-4D80-B0F9-696358325252}" presName="spaceRect" presStyleCnt="0"/>
      <dgm:spPr/>
    </dgm:pt>
    <dgm:pt modelId="{C2705024-5BDE-4421-A29E-2F8F3A84141E}" type="pres">
      <dgm:prSet presAssocID="{237DF16B-A1DB-4D80-B0F9-696358325252}" presName="textRect" presStyleLbl="revTx" presStyleIdx="1" presStyleCnt="4">
        <dgm:presLayoutVars>
          <dgm:chMax val="1"/>
          <dgm:chPref val="1"/>
        </dgm:presLayoutVars>
      </dgm:prSet>
      <dgm:spPr/>
    </dgm:pt>
    <dgm:pt modelId="{19B6DF1E-B31A-4153-A8C8-A93E0A9E4CB7}" type="pres">
      <dgm:prSet presAssocID="{5B389BAC-D455-4EB2-9C99-DA49E066D810}" presName="sibTrans" presStyleLbl="sibTrans2D1" presStyleIdx="0" presStyleCnt="0"/>
      <dgm:spPr/>
    </dgm:pt>
    <dgm:pt modelId="{D978197A-DFFE-4E62-AF4C-E801195223F6}" type="pres">
      <dgm:prSet presAssocID="{1E9D6264-9773-427B-8E72-351266B476D1}" presName="compNode" presStyleCnt="0"/>
      <dgm:spPr/>
    </dgm:pt>
    <dgm:pt modelId="{7BB0E5F8-EA1E-41E8-8A3D-C8904F348908}" type="pres">
      <dgm:prSet presAssocID="{1E9D6264-9773-427B-8E72-351266B476D1}" presName="iconBgRect" presStyleLbl="bgShp" presStyleIdx="2" presStyleCnt="4"/>
      <dgm:spPr/>
    </dgm:pt>
    <dgm:pt modelId="{0C6E401B-0E3B-486D-88EC-285D1D57FA20}" type="pres">
      <dgm:prSet presAssocID="{1E9D6264-9773-427B-8E72-351266B476D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38B9F4FA-D7AA-49FB-B83F-D02371CA4204}" type="pres">
      <dgm:prSet presAssocID="{1E9D6264-9773-427B-8E72-351266B476D1}" presName="spaceRect" presStyleCnt="0"/>
      <dgm:spPr/>
    </dgm:pt>
    <dgm:pt modelId="{F2B654F4-106D-456A-834D-C47F56BEDEF9}" type="pres">
      <dgm:prSet presAssocID="{1E9D6264-9773-427B-8E72-351266B476D1}" presName="textRect" presStyleLbl="revTx" presStyleIdx="2" presStyleCnt="4">
        <dgm:presLayoutVars>
          <dgm:chMax val="1"/>
          <dgm:chPref val="1"/>
        </dgm:presLayoutVars>
      </dgm:prSet>
      <dgm:spPr/>
    </dgm:pt>
    <dgm:pt modelId="{0F39C6B1-CA49-4FC7-B628-8853BF881CBF}" type="pres">
      <dgm:prSet presAssocID="{E44F5298-435C-4BB3-B62B-2534BE890FC0}" presName="sibTrans" presStyleLbl="sibTrans2D1" presStyleIdx="0" presStyleCnt="0"/>
      <dgm:spPr/>
    </dgm:pt>
    <dgm:pt modelId="{6FD13735-0A36-42D8-9581-9ED3EB6506B2}" type="pres">
      <dgm:prSet presAssocID="{10206744-FEFA-4868-8288-DAE30EEAE42E}" presName="compNode" presStyleCnt="0"/>
      <dgm:spPr/>
    </dgm:pt>
    <dgm:pt modelId="{29D697F9-D3EE-4371-A26A-32432582AE01}" type="pres">
      <dgm:prSet presAssocID="{10206744-FEFA-4868-8288-DAE30EEAE42E}" presName="iconBgRect" presStyleLbl="bgShp" presStyleIdx="3" presStyleCnt="4"/>
      <dgm:spPr/>
    </dgm:pt>
    <dgm:pt modelId="{1EAEC846-1D5B-4617-95A0-7A645FCD8B11}" type="pres">
      <dgm:prSet presAssocID="{10206744-FEFA-4868-8288-DAE30EEAE42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Organ"/>
        </a:ext>
      </dgm:extLst>
    </dgm:pt>
    <dgm:pt modelId="{F7EDD23E-4472-47D5-8537-75142F152B3B}" type="pres">
      <dgm:prSet presAssocID="{10206744-FEFA-4868-8288-DAE30EEAE42E}" presName="spaceRect" presStyleCnt="0"/>
      <dgm:spPr/>
    </dgm:pt>
    <dgm:pt modelId="{F24CD61C-0BE9-4EFA-9822-58312BFBE607}" type="pres">
      <dgm:prSet presAssocID="{10206744-FEFA-4868-8288-DAE30EEAE42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5B5591B-9A3F-47DD-A891-05502AF8ED9A}" srcId="{573D7837-DC00-4A73-8CFB-3467BF62CE75}" destId="{237DF16B-A1DB-4D80-B0F9-696358325252}" srcOrd="1" destOrd="0" parTransId="{8B36EE15-0326-409D-8DF0-234598573AC9}" sibTransId="{5B389BAC-D455-4EB2-9C99-DA49E066D810}"/>
    <dgm:cxn modelId="{C05E8635-8413-40C7-B8A0-EAF934E9172D}" type="presOf" srcId="{1E9D6264-9773-427B-8E72-351266B476D1}" destId="{F2B654F4-106D-456A-834D-C47F56BEDEF9}" srcOrd="0" destOrd="0" presId="urn:microsoft.com/office/officeart/2018/2/layout/IconCircleList"/>
    <dgm:cxn modelId="{898E0F3C-AE67-44C3-BEA2-D2C84FB3B147}" type="presOf" srcId="{85A68D21-8AD9-4795-B002-C4A3DC0DD74F}" destId="{3464BBE3-0594-434C-8342-B1E2B790EE71}" srcOrd="0" destOrd="0" presId="urn:microsoft.com/office/officeart/2018/2/layout/IconCircleList"/>
    <dgm:cxn modelId="{305F6E3D-2549-40E7-823C-CD4CD6AF3336}" srcId="{573D7837-DC00-4A73-8CFB-3467BF62CE75}" destId="{10206744-FEFA-4868-8288-DAE30EEAE42E}" srcOrd="3" destOrd="0" parTransId="{7A41E87B-5682-4F84-991E-D60E74CD9E05}" sibTransId="{AE74CBD6-296C-4DF8-AB48-4EE042F7492E}"/>
    <dgm:cxn modelId="{8785644B-C865-45F5-A426-C8BC29C574B2}" type="presOf" srcId="{573D7837-DC00-4A73-8CFB-3467BF62CE75}" destId="{C9719AAE-6360-4A7A-8F71-9C7940654A85}" srcOrd="0" destOrd="0" presId="urn:microsoft.com/office/officeart/2018/2/layout/IconCircleList"/>
    <dgm:cxn modelId="{57DA2C8E-7F89-4EDB-9BA8-8E03428FAC8F}" type="presOf" srcId="{5B389BAC-D455-4EB2-9C99-DA49E066D810}" destId="{19B6DF1E-B31A-4153-A8C8-A93E0A9E4CB7}" srcOrd="0" destOrd="0" presId="urn:microsoft.com/office/officeart/2018/2/layout/IconCircleList"/>
    <dgm:cxn modelId="{42DB47BC-48AA-4A48-AB01-99B00773FDE7}" type="presOf" srcId="{237DF16B-A1DB-4D80-B0F9-696358325252}" destId="{C2705024-5BDE-4421-A29E-2F8F3A84141E}" srcOrd="0" destOrd="0" presId="urn:microsoft.com/office/officeart/2018/2/layout/IconCircleList"/>
    <dgm:cxn modelId="{178A45C8-DDC9-447D-AD9C-C729F7A54743}" type="presOf" srcId="{E44F5298-435C-4BB3-B62B-2534BE890FC0}" destId="{0F39C6B1-CA49-4FC7-B628-8853BF881CBF}" srcOrd="0" destOrd="0" presId="urn:microsoft.com/office/officeart/2018/2/layout/IconCircleList"/>
    <dgm:cxn modelId="{D3CC00D2-C319-4ADF-AE05-681D924316DB}" srcId="{573D7837-DC00-4A73-8CFB-3467BF62CE75}" destId="{85A68D21-8AD9-4795-B002-C4A3DC0DD74F}" srcOrd="0" destOrd="0" parTransId="{47017BEF-514A-4B7C-8BB4-1135281B9415}" sibTransId="{9205FD1D-8956-4B60-A5D4-D29B16913DAC}"/>
    <dgm:cxn modelId="{9BADF9DE-05A0-4FF4-A75D-0AA901305C35}" srcId="{573D7837-DC00-4A73-8CFB-3467BF62CE75}" destId="{1E9D6264-9773-427B-8E72-351266B476D1}" srcOrd="2" destOrd="0" parTransId="{3AE46C72-F0C7-45A1-9863-FE6908D61D05}" sibTransId="{E44F5298-435C-4BB3-B62B-2534BE890FC0}"/>
    <dgm:cxn modelId="{FBD392F5-0726-447D-BBB7-43D837D729B8}" type="presOf" srcId="{10206744-FEFA-4868-8288-DAE30EEAE42E}" destId="{F24CD61C-0BE9-4EFA-9822-58312BFBE607}" srcOrd="0" destOrd="0" presId="urn:microsoft.com/office/officeart/2018/2/layout/IconCircleList"/>
    <dgm:cxn modelId="{DE684DFC-D14A-4D36-8E0A-3A53F6FC0A9D}" type="presOf" srcId="{9205FD1D-8956-4B60-A5D4-D29B16913DAC}" destId="{6819D1F4-E92D-4453-88B8-3E7BC159D5BF}" srcOrd="0" destOrd="0" presId="urn:microsoft.com/office/officeart/2018/2/layout/IconCircleList"/>
    <dgm:cxn modelId="{F03EE697-0EBC-4B66-BD67-88C1A573F1E1}" type="presParOf" srcId="{C9719AAE-6360-4A7A-8F71-9C7940654A85}" destId="{73E2D3E7-86CE-4D5E-AB7D-FCC5A1E4791A}" srcOrd="0" destOrd="0" presId="urn:microsoft.com/office/officeart/2018/2/layout/IconCircleList"/>
    <dgm:cxn modelId="{C55F77A0-A13A-4347-9F6F-2531B1C7B625}" type="presParOf" srcId="{73E2D3E7-86CE-4D5E-AB7D-FCC5A1E4791A}" destId="{F20C6D41-42A6-4985-92B1-0F7E853F12D4}" srcOrd="0" destOrd="0" presId="urn:microsoft.com/office/officeart/2018/2/layout/IconCircleList"/>
    <dgm:cxn modelId="{01B86F2D-A027-41CA-82F9-FDD4795E47BF}" type="presParOf" srcId="{F20C6D41-42A6-4985-92B1-0F7E853F12D4}" destId="{D288FBD5-2EDB-42DE-B04C-AC0084006B72}" srcOrd="0" destOrd="0" presId="urn:microsoft.com/office/officeart/2018/2/layout/IconCircleList"/>
    <dgm:cxn modelId="{34705C0B-030E-4656-8FAF-36721160A93A}" type="presParOf" srcId="{F20C6D41-42A6-4985-92B1-0F7E853F12D4}" destId="{0CCD1B7D-7CA6-4022-ABE1-A13EE2CEACED}" srcOrd="1" destOrd="0" presId="urn:microsoft.com/office/officeart/2018/2/layout/IconCircleList"/>
    <dgm:cxn modelId="{11560F52-6815-4CE6-A7A0-35B01E99ED44}" type="presParOf" srcId="{F20C6D41-42A6-4985-92B1-0F7E853F12D4}" destId="{8B4DAD96-7432-4944-83EF-ADA8084E64D3}" srcOrd="2" destOrd="0" presId="urn:microsoft.com/office/officeart/2018/2/layout/IconCircleList"/>
    <dgm:cxn modelId="{AF5CFD7B-05B9-4144-BCA0-A08C62BCB07F}" type="presParOf" srcId="{F20C6D41-42A6-4985-92B1-0F7E853F12D4}" destId="{3464BBE3-0594-434C-8342-B1E2B790EE71}" srcOrd="3" destOrd="0" presId="urn:microsoft.com/office/officeart/2018/2/layout/IconCircleList"/>
    <dgm:cxn modelId="{014969F9-7AC1-495E-9BD5-9608D9248A0A}" type="presParOf" srcId="{73E2D3E7-86CE-4D5E-AB7D-FCC5A1E4791A}" destId="{6819D1F4-E92D-4453-88B8-3E7BC159D5BF}" srcOrd="1" destOrd="0" presId="urn:microsoft.com/office/officeart/2018/2/layout/IconCircleList"/>
    <dgm:cxn modelId="{D84C0CC3-190D-4B9E-95BE-136D1EF8E566}" type="presParOf" srcId="{73E2D3E7-86CE-4D5E-AB7D-FCC5A1E4791A}" destId="{227B18E0-7496-44DA-9E84-7AE30F5CF2AA}" srcOrd="2" destOrd="0" presId="urn:microsoft.com/office/officeart/2018/2/layout/IconCircleList"/>
    <dgm:cxn modelId="{CDF5DED6-7F88-495C-927C-4D105462E469}" type="presParOf" srcId="{227B18E0-7496-44DA-9E84-7AE30F5CF2AA}" destId="{292A8E98-F8D0-4118-9C71-39A4E6108861}" srcOrd="0" destOrd="0" presId="urn:microsoft.com/office/officeart/2018/2/layout/IconCircleList"/>
    <dgm:cxn modelId="{F2B3C4F7-E9C9-48B7-A0CD-33F68DB77F2B}" type="presParOf" srcId="{227B18E0-7496-44DA-9E84-7AE30F5CF2AA}" destId="{6644A7EA-668C-49D3-9028-0C5ED7D6EA1E}" srcOrd="1" destOrd="0" presId="urn:microsoft.com/office/officeart/2018/2/layout/IconCircleList"/>
    <dgm:cxn modelId="{71B2B00F-9947-47DD-B995-D85B06D4A89A}" type="presParOf" srcId="{227B18E0-7496-44DA-9E84-7AE30F5CF2AA}" destId="{49509AD6-3CD0-426F-8375-5CF85A4FBF13}" srcOrd="2" destOrd="0" presId="urn:microsoft.com/office/officeart/2018/2/layout/IconCircleList"/>
    <dgm:cxn modelId="{3FE4ABEE-0E9A-4C52-BD46-DA0ED8CC7D42}" type="presParOf" srcId="{227B18E0-7496-44DA-9E84-7AE30F5CF2AA}" destId="{C2705024-5BDE-4421-A29E-2F8F3A84141E}" srcOrd="3" destOrd="0" presId="urn:microsoft.com/office/officeart/2018/2/layout/IconCircleList"/>
    <dgm:cxn modelId="{143AAD46-488B-4690-A68F-E48AAA88019F}" type="presParOf" srcId="{73E2D3E7-86CE-4D5E-AB7D-FCC5A1E4791A}" destId="{19B6DF1E-B31A-4153-A8C8-A93E0A9E4CB7}" srcOrd="3" destOrd="0" presId="urn:microsoft.com/office/officeart/2018/2/layout/IconCircleList"/>
    <dgm:cxn modelId="{8A696734-25A0-4854-A156-76D48DB5AF1A}" type="presParOf" srcId="{73E2D3E7-86CE-4D5E-AB7D-FCC5A1E4791A}" destId="{D978197A-DFFE-4E62-AF4C-E801195223F6}" srcOrd="4" destOrd="0" presId="urn:microsoft.com/office/officeart/2018/2/layout/IconCircleList"/>
    <dgm:cxn modelId="{A47866C5-88F3-4AE7-9A3E-FE951397F361}" type="presParOf" srcId="{D978197A-DFFE-4E62-AF4C-E801195223F6}" destId="{7BB0E5F8-EA1E-41E8-8A3D-C8904F348908}" srcOrd="0" destOrd="0" presId="urn:microsoft.com/office/officeart/2018/2/layout/IconCircleList"/>
    <dgm:cxn modelId="{5E232313-1175-4047-AED3-DCDEF6B63344}" type="presParOf" srcId="{D978197A-DFFE-4E62-AF4C-E801195223F6}" destId="{0C6E401B-0E3B-486D-88EC-285D1D57FA20}" srcOrd="1" destOrd="0" presId="urn:microsoft.com/office/officeart/2018/2/layout/IconCircleList"/>
    <dgm:cxn modelId="{F6499465-D7D7-409F-956D-25B361993464}" type="presParOf" srcId="{D978197A-DFFE-4E62-AF4C-E801195223F6}" destId="{38B9F4FA-D7AA-49FB-B83F-D02371CA4204}" srcOrd="2" destOrd="0" presId="urn:microsoft.com/office/officeart/2018/2/layout/IconCircleList"/>
    <dgm:cxn modelId="{BA1E8E90-A3DA-4970-B398-3FAC9E04DDB7}" type="presParOf" srcId="{D978197A-DFFE-4E62-AF4C-E801195223F6}" destId="{F2B654F4-106D-456A-834D-C47F56BEDEF9}" srcOrd="3" destOrd="0" presId="urn:microsoft.com/office/officeart/2018/2/layout/IconCircleList"/>
    <dgm:cxn modelId="{66E625E3-5926-41C2-8D2F-169A6737F707}" type="presParOf" srcId="{73E2D3E7-86CE-4D5E-AB7D-FCC5A1E4791A}" destId="{0F39C6B1-CA49-4FC7-B628-8853BF881CBF}" srcOrd="5" destOrd="0" presId="urn:microsoft.com/office/officeart/2018/2/layout/IconCircleList"/>
    <dgm:cxn modelId="{2E3B2576-D074-45B9-ADD6-75829320DAC7}" type="presParOf" srcId="{73E2D3E7-86CE-4D5E-AB7D-FCC5A1E4791A}" destId="{6FD13735-0A36-42D8-9581-9ED3EB6506B2}" srcOrd="6" destOrd="0" presId="urn:microsoft.com/office/officeart/2018/2/layout/IconCircleList"/>
    <dgm:cxn modelId="{69FAF4E2-696C-4FFF-9C5D-42E291B94FE8}" type="presParOf" srcId="{6FD13735-0A36-42D8-9581-9ED3EB6506B2}" destId="{29D697F9-D3EE-4371-A26A-32432582AE01}" srcOrd="0" destOrd="0" presId="urn:microsoft.com/office/officeart/2018/2/layout/IconCircleList"/>
    <dgm:cxn modelId="{1C1F3822-CCC5-4C25-BCC2-9487D84191A4}" type="presParOf" srcId="{6FD13735-0A36-42D8-9581-9ED3EB6506B2}" destId="{1EAEC846-1D5B-4617-95A0-7A645FCD8B11}" srcOrd="1" destOrd="0" presId="urn:microsoft.com/office/officeart/2018/2/layout/IconCircleList"/>
    <dgm:cxn modelId="{04E17FE7-6F51-45A7-A8F1-735810B716F6}" type="presParOf" srcId="{6FD13735-0A36-42D8-9581-9ED3EB6506B2}" destId="{F7EDD23E-4472-47D5-8537-75142F152B3B}" srcOrd="2" destOrd="0" presId="urn:microsoft.com/office/officeart/2018/2/layout/IconCircleList"/>
    <dgm:cxn modelId="{A056F11C-219F-44FE-BD2C-DEF06BCB377F}" type="presParOf" srcId="{6FD13735-0A36-42D8-9581-9ED3EB6506B2}" destId="{F24CD61C-0BE9-4EFA-9822-58312BFBE60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AF4672-A166-4F55-8E69-A68E4DDBFD41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299EEE0-F464-4C36-877C-348CFC7F1F95}">
      <dgm:prSet/>
      <dgm:spPr/>
      <dgm:t>
        <a:bodyPr/>
        <a:lstStyle/>
        <a:p>
          <a:r>
            <a:rPr lang="en-US"/>
            <a:t>Data cleaning: Median imputation, encoding, train/test split (80/20).</a:t>
          </a:r>
        </a:p>
      </dgm:t>
    </dgm:pt>
    <dgm:pt modelId="{BBCA2409-8AB9-417C-BD43-13025595F42F}" type="parTrans" cxnId="{94787FC9-2DC0-43F2-B794-791B647F5277}">
      <dgm:prSet/>
      <dgm:spPr/>
      <dgm:t>
        <a:bodyPr/>
        <a:lstStyle/>
        <a:p>
          <a:endParaRPr lang="en-US"/>
        </a:p>
      </dgm:t>
    </dgm:pt>
    <dgm:pt modelId="{FFA46ED8-D830-4044-98A0-09FCE9CF5A61}" type="sibTrans" cxnId="{94787FC9-2DC0-43F2-B794-791B647F5277}">
      <dgm:prSet/>
      <dgm:spPr/>
      <dgm:t>
        <a:bodyPr/>
        <a:lstStyle/>
        <a:p>
          <a:endParaRPr lang="en-US"/>
        </a:p>
      </dgm:t>
    </dgm:pt>
    <dgm:pt modelId="{6B76C676-C38C-4555-AA2C-D6B739B1C393}">
      <dgm:prSet/>
      <dgm:spPr/>
      <dgm:t>
        <a:bodyPr/>
        <a:lstStyle/>
        <a:p>
          <a:r>
            <a:rPr lang="en-US"/>
            <a:t>Models: Logistic Regression, tuned Decision Tree, Random Forest.</a:t>
          </a:r>
        </a:p>
      </dgm:t>
    </dgm:pt>
    <dgm:pt modelId="{320ABE87-9DCD-4AB0-848F-8C05F303C116}" type="parTrans" cxnId="{9D85BD66-179C-4818-98B4-8D186F7B6DE7}">
      <dgm:prSet/>
      <dgm:spPr/>
      <dgm:t>
        <a:bodyPr/>
        <a:lstStyle/>
        <a:p>
          <a:endParaRPr lang="en-US"/>
        </a:p>
      </dgm:t>
    </dgm:pt>
    <dgm:pt modelId="{7045C3DA-A4A8-49F5-9EC2-CA2F46C34646}" type="sibTrans" cxnId="{9D85BD66-179C-4818-98B4-8D186F7B6DE7}">
      <dgm:prSet/>
      <dgm:spPr/>
      <dgm:t>
        <a:bodyPr/>
        <a:lstStyle/>
        <a:p>
          <a:endParaRPr lang="en-US"/>
        </a:p>
      </dgm:t>
    </dgm:pt>
    <dgm:pt modelId="{38C0E58C-E0F2-4792-9B09-61E43C31AFA0}">
      <dgm:prSet/>
      <dgm:spPr/>
      <dgm:t>
        <a:bodyPr/>
        <a:lstStyle/>
        <a:p>
          <a:r>
            <a:rPr lang="en-US"/>
            <a:t>Metrics: Accuracy, Precision, Recall, F1 Score.</a:t>
          </a:r>
        </a:p>
      </dgm:t>
    </dgm:pt>
    <dgm:pt modelId="{7D99F8E8-E5BB-452C-A642-8FDC460CD7E5}" type="parTrans" cxnId="{720837FE-3FCB-4916-ACF2-39101CF3D140}">
      <dgm:prSet/>
      <dgm:spPr/>
      <dgm:t>
        <a:bodyPr/>
        <a:lstStyle/>
        <a:p>
          <a:endParaRPr lang="en-US"/>
        </a:p>
      </dgm:t>
    </dgm:pt>
    <dgm:pt modelId="{AFE6CBA2-868A-4EDA-B001-7FD8293B6A0E}" type="sibTrans" cxnId="{720837FE-3FCB-4916-ACF2-39101CF3D140}">
      <dgm:prSet/>
      <dgm:spPr/>
      <dgm:t>
        <a:bodyPr/>
        <a:lstStyle/>
        <a:p>
          <a:endParaRPr lang="en-US"/>
        </a:p>
      </dgm:t>
    </dgm:pt>
    <dgm:pt modelId="{87810FBC-1D0E-4DBD-9B7E-FFFFBE9F2FB3}">
      <dgm:prSet/>
      <dgm:spPr/>
      <dgm:t>
        <a:bodyPr/>
        <a:lstStyle/>
        <a:p>
          <a:r>
            <a:rPr lang="en-US"/>
            <a:t>SMOTE used to balance classes and improve high-risk detection.</a:t>
          </a:r>
        </a:p>
      </dgm:t>
    </dgm:pt>
    <dgm:pt modelId="{17DFA8BA-D7AA-46FD-AF67-E0590BE117D7}" type="parTrans" cxnId="{2029B8A2-C88F-45F7-B44B-A19D2DB6F618}">
      <dgm:prSet/>
      <dgm:spPr/>
      <dgm:t>
        <a:bodyPr/>
        <a:lstStyle/>
        <a:p>
          <a:endParaRPr lang="en-US"/>
        </a:p>
      </dgm:t>
    </dgm:pt>
    <dgm:pt modelId="{C0DAE62E-8134-47C9-AF19-546CB967CA65}" type="sibTrans" cxnId="{2029B8A2-C88F-45F7-B44B-A19D2DB6F618}">
      <dgm:prSet/>
      <dgm:spPr/>
      <dgm:t>
        <a:bodyPr/>
        <a:lstStyle/>
        <a:p>
          <a:endParaRPr lang="en-US"/>
        </a:p>
      </dgm:t>
    </dgm:pt>
    <dgm:pt modelId="{C96026DF-1CC4-40E3-9CD8-1A06E548593B}">
      <dgm:prSet/>
      <dgm:spPr/>
      <dgm:t>
        <a:bodyPr/>
        <a:lstStyle/>
        <a:p>
          <a:r>
            <a:rPr lang="en-US"/>
            <a:t>Model retraining post-SMOTE improved recall and overall performance.</a:t>
          </a:r>
        </a:p>
      </dgm:t>
    </dgm:pt>
    <dgm:pt modelId="{E9EE76F1-6797-4D98-B2CD-30092581AC04}" type="parTrans" cxnId="{69BA2847-8DD0-4E65-ABF3-7E57BD6E2265}">
      <dgm:prSet/>
      <dgm:spPr/>
      <dgm:t>
        <a:bodyPr/>
        <a:lstStyle/>
        <a:p>
          <a:endParaRPr lang="en-US"/>
        </a:p>
      </dgm:t>
    </dgm:pt>
    <dgm:pt modelId="{05875587-E1E2-4981-BF50-672473DE7FE4}" type="sibTrans" cxnId="{69BA2847-8DD0-4E65-ABF3-7E57BD6E2265}">
      <dgm:prSet/>
      <dgm:spPr/>
      <dgm:t>
        <a:bodyPr/>
        <a:lstStyle/>
        <a:p>
          <a:endParaRPr lang="en-US"/>
        </a:p>
      </dgm:t>
    </dgm:pt>
    <dgm:pt modelId="{4849295B-3571-4ACF-BB3F-0AFF4FAB62CD}" type="pres">
      <dgm:prSet presAssocID="{EDAF4672-A166-4F55-8E69-A68E4DDBFD41}" presName="outerComposite" presStyleCnt="0">
        <dgm:presLayoutVars>
          <dgm:chMax val="5"/>
          <dgm:dir/>
          <dgm:resizeHandles val="exact"/>
        </dgm:presLayoutVars>
      </dgm:prSet>
      <dgm:spPr/>
    </dgm:pt>
    <dgm:pt modelId="{A2363345-116E-4EA5-8697-E2F78223B905}" type="pres">
      <dgm:prSet presAssocID="{EDAF4672-A166-4F55-8E69-A68E4DDBFD41}" presName="dummyMaxCanvas" presStyleCnt="0">
        <dgm:presLayoutVars/>
      </dgm:prSet>
      <dgm:spPr/>
    </dgm:pt>
    <dgm:pt modelId="{F6015792-B867-4EA9-93F1-3FF810BFAA75}" type="pres">
      <dgm:prSet presAssocID="{EDAF4672-A166-4F55-8E69-A68E4DDBFD41}" presName="FiveNodes_1" presStyleLbl="node1" presStyleIdx="0" presStyleCnt="5">
        <dgm:presLayoutVars>
          <dgm:bulletEnabled val="1"/>
        </dgm:presLayoutVars>
      </dgm:prSet>
      <dgm:spPr/>
    </dgm:pt>
    <dgm:pt modelId="{3F0DEA45-36BA-4136-A1C3-4A592A21BCE8}" type="pres">
      <dgm:prSet presAssocID="{EDAF4672-A166-4F55-8E69-A68E4DDBFD41}" presName="FiveNodes_2" presStyleLbl="node1" presStyleIdx="1" presStyleCnt="5">
        <dgm:presLayoutVars>
          <dgm:bulletEnabled val="1"/>
        </dgm:presLayoutVars>
      </dgm:prSet>
      <dgm:spPr/>
    </dgm:pt>
    <dgm:pt modelId="{FE5B5677-8162-46B0-81F1-6BB3B13BA6E2}" type="pres">
      <dgm:prSet presAssocID="{EDAF4672-A166-4F55-8E69-A68E4DDBFD41}" presName="FiveNodes_3" presStyleLbl="node1" presStyleIdx="2" presStyleCnt="5">
        <dgm:presLayoutVars>
          <dgm:bulletEnabled val="1"/>
        </dgm:presLayoutVars>
      </dgm:prSet>
      <dgm:spPr/>
    </dgm:pt>
    <dgm:pt modelId="{0991D020-2767-43E6-BC2A-704545DB5643}" type="pres">
      <dgm:prSet presAssocID="{EDAF4672-A166-4F55-8E69-A68E4DDBFD41}" presName="FiveNodes_4" presStyleLbl="node1" presStyleIdx="3" presStyleCnt="5">
        <dgm:presLayoutVars>
          <dgm:bulletEnabled val="1"/>
        </dgm:presLayoutVars>
      </dgm:prSet>
      <dgm:spPr/>
    </dgm:pt>
    <dgm:pt modelId="{A13A7DB5-399A-48A9-BCD9-B7A51EE77D79}" type="pres">
      <dgm:prSet presAssocID="{EDAF4672-A166-4F55-8E69-A68E4DDBFD41}" presName="FiveNodes_5" presStyleLbl="node1" presStyleIdx="4" presStyleCnt="5">
        <dgm:presLayoutVars>
          <dgm:bulletEnabled val="1"/>
        </dgm:presLayoutVars>
      </dgm:prSet>
      <dgm:spPr/>
    </dgm:pt>
    <dgm:pt modelId="{35E009C7-9D96-4BD1-953B-DAEBCB3E29CB}" type="pres">
      <dgm:prSet presAssocID="{EDAF4672-A166-4F55-8E69-A68E4DDBFD41}" presName="FiveConn_1-2" presStyleLbl="fgAccFollowNode1" presStyleIdx="0" presStyleCnt="4">
        <dgm:presLayoutVars>
          <dgm:bulletEnabled val="1"/>
        </dgm:presLayoutVars>
      </dgm:prSet>
      <dgm:spPr/>
    </dgm:pt>
    <dgm:pt modelId="{77BC9A25-4115-4E5F-ACFA-3F14D2B0A545}" type="pres">
      <dgm:prSet presAssocID="{EDAF4672-A166-4F55-8E69-A68E4DDBFD41}" presName="FiveConn_2-3" presStyleLbl="fgAccFollowNode1" presStyleIdx="1" presStyleCnt="4">
        <dgm:presLayoutVars>
          <dgm:bulletEnabled val="1"/>
        </dgm:presLayoutVars>
      </dgm:prSet>
      <dgm:spPr/>
    </dgm:pt>
    <dgm:pt modelId="{FCF8B3EA-FDD1-4321-96FF-E98197491E10}" type="pres">
      <dgm:prSet presAssocID="{EDAF4672-A166-4F55-8E69-A68E4DDBFD41}" presName="FiveConn_3-4" presStyleLbl="fgAccFollowNode1" presStyleIdx="2" presStyleCnt="4">
        <dgm:presLayoutVars>
          <dgm:bulletEnabled val="1"/>
        </dgm:presLayoutVars>
      </dgm:prSet>
      <dgm:spPr/>
    </dgm:pt>
    <dgm:pt modelId="{262BB3E7-A165-4A01-86B0-0B33367FB6B7}" type="pres">
      <dgm:prSet presAssocID="{EDAF4672-A166-4F55-8E69-A68E4DDBFD41}" presName="FiveConn_4-5" presStyleLbl="fgAccFollowNode1" presStyleIdx="3" presStyleCnt="4">
        <dgm:presLayoutVars>
          <dgm:bulletEnabled val="1"/>
        </dgm:presLayoutVars>
      </dgm:prSet>
      <dgm:spPr/>
    </dgm:pt>
    <dgm:pt modelId="{9B02B286-697F-4893-9087-7AEFB162E55A}" type="pres">
      <dgm:prSet presAssocID="{EDAF4672-A166-4F55-8E69-A68E4DDBFD41}" presName="FiveNodes_1_text" presStyleLbl="node1" presStyleIdx="4" presStyleCnt="5">
        <dgm:presLayoutVars>
          <dgm:bulletEnabled val="1"/>
        </dgm:presLayoutVars>
      </dgm:prSet>
      <dgm:spPr/>
    </dgm:pt>
    <dgm:pt modelId="{0D56D4CA-2BB5-4020-80B5-1D8CE54932B6}" type="pres">
      <dgm:prSet presAssocID="{EDAF4672-A166-4F55-8E69-A68E4DDBFD41}" presName="FiveNodes_2_text" presStyleLbl="node1" presStyleIdx="4" presStyleCnt="5">
        <dgm:presLayoutVars>
          <dgm:bulletEnabled val="1"/>
        </dgm:presLayoutVars>
      </dgm:prSet>
      <dgm:spPr/>
    </dgm:pt>
    <dgm:pt modelId="{DE1E6213-66C7-4C96-9570-A7C40538EBE3}" type="pres">
      <dgm:prSet presAssocID="{EDAF4672-A166-4F55-8E69-A68E4DDBFD41}" presName="FiveNodes_3_text" presStyleLbl="node1" presStyleIdx="4" presStyleCnt="5">
        <dgm:presLayoutVars>
          <dgm:bulletEnabled val="1"/>
        </dgm:presLayoutVars>
      </dgm:prSet>
      <dgm:spPr/>
    </dgm:pt>
    <dgm:pt modelId="{F4ED39C9-0D3E-4A0E-A309-0B6306D87113}" type="pres">
      <dgm:prSet presAssocID="{EDAF4672-A166-4F55-8E69-A68E4DDBFD41}" presName="FiveNodes_4_text" presStyleLbl="node1" presStyleIdx="4" presStyleCnt="5">
        <dgm:presLayoutVars>
          <dgm:bulletEnabled val="1"/>
        </dgm:presLayoutVars>
      </dgm:prSet>
      <dgm:spPr/>
    </dgm:pt>
    <dgm:pt modelId="{C77C8723-DEC1-4089-87BD-0103CC3C49D2}" type="pres">
      <dgm:prSet presAssocID="{EDAF4672-A166-4F55-8E69-A68E4DDBFD4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4213D12-D82F-4A3C-8391-63AC4EE2A49F}" type="presOf" srcId="{C96026DF-1CC4-40E3-9CD8-1A06E548593B}" destId="{A13A7DB5-399A-48A9-BCD9-B7A51EE77D79}" srcOrd="0" destOrd="0" presId="urn:microsoft.com/office/officeart/2005/8/layout/vProcess5"/>
    <dgm:cxn modelId="{B8AAC435-1BFB-433E-9304-C36679BD6E13}" type="presOf" srcId="{1299EEE0-F464-4C36-877C-348CFC7F1F95}" destId="{F6015792-B867-4EA9-93F1-3FF810BFAA75}" srcOrd="0" destOrd="0" presId="urn:microsoft.com/office/officeart/2005/8/layout/vProcess5"/>
    <dgm:cxn modelId="{69BA2847-8DD0-4E65-ABF3-7E57BD6E2265}" srcId="{EDAF4672-A166-4F55-8E69-A68E4DDBFD41}" destId="{C96026DF-1CC4-40E3-9CD8-1A06E548593B}" srcOrd="4" destOrd="0" parTransId="{E9EE76F1-6797-4D98-B2CD-30092581AC04}" sibTransId="{05875587-E1E2-4981-BF50-672473DE7FE4}"/>
    <dgm:cxn modelId="{9D85BD66-179C-4818-98B4-8D186F7B6DE7}" srcId="{EDAF4672-A166-4F55-8E69-A68E4DDBFD41}" destId="{6B76C676-C38C-4555-AA2C-D6B739B1C393}" srcOrd="1" destOrd="0" parTransId="{320ABE87-9DCD-4AB0-848F-8C05F303C116}" sibTransId="{7045C3DA-A4A8-49F5-9EC2-CA2F46C34646}"/>
    <dgm:cxn modelId="{DF9E1E6C-50AB-4BEC-A421-CBCBF3B801DA}" type="presOf" srcId="{38C0E58C-E0F2-4792-9B09-61E43C31AFA0}" destId="{FE5B5677-8162-46B0-81F1-6BB3B13BA6E2}" srcOrd="0" destOrd="0" presId="urn:microsoft.com/office/officeart/2005/8/layout/vProcess5"/>
    <dgm:cxn modelId="{D1E3836E-0CB1-40E1-9EFD-76DD351A1C0B}" type="presOf" srcId="{FFA46ED8-D830-4044-98A0-09FCE9CF5A61}" destId="{35E009C7-9D96-4BD1-953B-DAEBCB3E29CB}" srcOrd="0" destOrd="0" presId="urn:microsoft.com/office/officeart/2005/8/layout/vProcess5"/>
    <dgm:cxn modelId="{65FEBE72-1241-4120-8529-B58252293294}" type="presOf" srcId="{C96026DF-1CC4-40E3-9CD8-1A06E548593B}" destId="{C77C8723-DEC1-4089-87BD-0103CC3C49D2}" srcOrd="1" destOrd="0" presId="urn:microsoft.com/office/officeart/2005/8/layout/vProcess5"/>
    <dgm:cxn modelId="{E2E3FD78-7685-4254-B65E-81487D729618}" type="presOf" srcId="{C0DAE62E-8134-47C9-AF19-546CB967CA65}" destId="{262BB3E7-A165-4A01-86B0-0B33367FB6B7}" srcOrd="0" destOrd="0" presId="urn:microsoft.com/office/officeart/2005/8/layout/vProcess5"/>
    <dgm:cxn modelId="{6F4E8289-1CFF-46E5-BA7F-08B22AA2D265}" type="presOf" srcId="{7045C3DA-A4A8-49F5-9EC2-CA2F46C34646}" destId="{77BC9A25-4115-4E5F-ACFA-3F14D2B0A545}" srcOrd="0" destOrd="0" presId="urn:microsoft.com/office/officeart/2005/8/layout/vProcess5"/>
    <dgm:cxn modelId="{94C3A591-8B16-47C3-83D8-F9D97ABA57A4}" type="presOf" srcId="{6B76C676-C38C-4555-AA2C-D6B739B1C393}" destId="{3F0DEA45-36BA-4136-A1C3-4A592A21BCE8}" srcOrd="0" destOrd="0" presId="urn:microsoft.com/office/officeart/2005/8/layout/vProcess5"/>
    <dgm:cxn modelId="{CA8B7993-668E-42B0-9885-BEF58F7AEAFB}" type="presOf" srcId="{87810FBC-1D0E-4DBD-9B7E-FFFFBE9F2FB3}" destId="{F4ED39C9-0D3E-4A0E-A309-0B6306D87113}" srcOrd="1" destOrd="0" presId="urn:microsoft.com/office/officeart/2005/8/layout/vProcess5"/>
    <dgm:cxn modelId="{C1B00C95-08F3-4E92-B5D3-FC13BE95E092}" type="presOf" srcId="{EDAF4672-A166-4F55-8E69-A68E4DDBFD41}" destId="{4849295B-3571-4ACF-BB3F-0AFF4FAB62CD}" srcOrd="0" destOrd="0" presId="urn:microsoft.com/office/officeart/2005/8/layout/vProcess5"/>
    <dgm:cxn modelId="{2029B8A2-C88F-45F7-B44B-A19D2DB6F618}" srcId="{EDAF4672-A166-4F55-8E69-A68E4DDBFD41}" destId="{87810FBC-1D0E-4DBD-9B7E-FFFFBE9F2FB3}" srcOrd="3" destOrd="0" parTransId="{17DFA8BA-D7AA-46FD-AF67-E0590BE117D7}" sibTransId="{C0DAE62E-8134-47C9-AF19-546CB967CA65}"/>
    <dgm:cxn modelId="{A56FD9A9-6D4B-496A-B095-45F513126BEA}" type="presOf" srcId="{AFE6CBA2-868A-4EDA-B001-7FD8293B6A0E}" destId="{FCF8B3EA-FDD1-4321-96FF-E98197491E10}" srcOrd="0" destOrd="0" presId="urn:microsoft.com/office/officeart/2005/8/layout/vProcess5"/>
    <dgm:cxn modelId="{1EF910AE-9365-4C2D-97D3-7D7F8F5A5FA9}" type="presOf" srcId="{1299EEE0-F464-4C36-877C-348CFC7F1F95}" destId="{9B02B286-697F-4893-9087-7AEFB162E55A}" srcOrd="1" destOrd="0" presId="urn:microsoft.com/office/officeart/2005/8/layout/vProcess5"/>
    <dgm:cxn modelId="{6DD9B9C6-F098-4D6C-8669-2F1B144C5718}" type="presOf" srcId="{87810FBC-1D0E-4DBD-9B7E-FFFFBE9F2FB3}" destId="{0991D020-2767-43E6-BC2A-704545DB5643}" srcOrd="0" destOrd="0" presId="urn:microsoft.com/office/officeart/2005/8/layout/vProcess5"/>
    <dgm:cxn modelId="{94787FC9-2DC0-43F2-B794-791B647F5277}" srcId="{EDAF4672-A166-4F55-8E69-A68E4DDBFD41}" destId="{1299EEE0-F464-4C36-877C-348CFC7F1F95}" srcOrd="0" destOrd="0" parTransId="{BBCA2409-8AB9-417C-BD43-13025595F42F}" sibTransId="{FFA46ED8-D830-4044-98A0-09FCE9CF5A61}"/>
    <dgm:cxn modelId="{AFE27DE7-804D-409A-B028-F2B4F4BA0800}" type="presOf" srcId="{6B76C676-C38C-4555-AA2C-D6B739B1C393}" destId="{0D56D4CA-2BB5-4020-80B5-1D8CE54932B6}" srcOrd="1" destOrd="0" presId="urn:microsoft.com/office/officeart/2005/8/layout/vProcess5"/>
    <dgm:cxn modelId="{E4AD40ED-F221-4D5E-9B57-DAEA85C604F7}" type="presOf" srcId="{38C0E58C-E0F2-4792-9B09-61E43C31AFA0}" destId="{DE1E6213-66C7-4C96-9570-A7C40538EBE3}" srcOrd="1" destOrd="0" presId="urn:microsoft.com/office/officeart/2005/8/layout/vProcess5"/>
    <dgm:cxn modelId="{720837FE-3FCB-4916-ACF2-39101CF3D140}" srcId="{EDAF4672-A166-4F55-8E69-A68E4DDBFD41}" destId="{38C0E58C-E0F2-4792-9B09-61E43C31AFA0}" srcOrd="2" destOrd="0" parTransId="{7D99F8E8-E5BB-452C-A642-8FDC460CD7E5}" sibTransId="{AFE6CBA2-868A-4EDA-B001-7FD8293B6A0E}"/>
    <dgm:cxn modelId="{6C327F6C-4E45-4AD1-B83B-FAABE3513649}" type="presParOf" srcId="{4849295B-3571-4ACF-BB3F-0AFF4FAB62CD}" destId="{A2363345-116E-4EA5-8697-E2F78223B905}" srcOrd="0" destOrd="0" presId="urn:microsoft.com/office/officeart/2005/8/layout/vProcess5"/>
    <dgm:cxn modelId="{DC88DA94-6498-4FD3-8F68-EE9C38F7E98C}" type="presParOf" srcId="{4849295B-3571-4ACF-BB3F-0AFF4FAB62CD}" destId="{F6015792-B867-4EA9-93F1-3FF810BFAA75}" srcOrd="1" destOrd="0" presId="urn:microsoft.com/office/officeart/2005/8/layout/vProcess5"/>
    <dgm:cxn modelId="{16F08B20-8472-455E-9CB2-101EAD224C29}" type="presParOf" srcId="{4849295B-3571-4ACF-BB3F-0AFF4FAB62CD}" destId="{3F0DEA45-36BA-4136-A1C3-4A592A21BCE8}" srcOrd="2" destOrd="0" presId="urn:microsoft.com/office/officeart/2005/8/layout/vProcess5"/>
    <dgm:cxn modelId="{8A488912-3822-4D59-AF33-8F67631D685A}" type="presParOf" srcId="{4849295B-3571-4ACF-BB3F-0AFF4FAB62CD}" destId="{FE5B5677-8162-46B0-81F1-6BB3B13BA6E2}" srcOrd="3" destOrd="0" presId="urn:microsoft.com/office/officeart/2005/8/layout/vProcess5"/>
    <dgm:cxn modelId="{816FF089-30CA-43BF-B52A-B3EE6B736D7F}" type="presParOf" srcId="{4849295B-3571-4ACF-BB3F-0AFF4FAB62CD}" destId="{0991D020-2767-43E6-BC2A-704545DB5643}" srcOrd="4" destOrd="0" presId="urn:microsoft.com/office/officeart/2005/8/layout/vProcess5"/>
    <dgm:cxn modelId="{68E4AE6C-7FCA-40A7-AB7F-0B0033881EA1}" type="presParOf" srcId="{4849295B-3571-4ACF-BB3F-0AFF4FAB62CD}" destId="{A13A7DB5-399A-48A9-BCD9-B7A51EE77D79}" srcOrd="5" destOrd="0" presId="urn:microsoft.com/office/officeart/2005/8/layout/vProcess5"/>
    <dgm:cxn modelId="{2BC18AC2-44D7-423F-B838-06347C9B0073}" type="presParOf" srcId="{4849295B-3571-4ACF-BB3F-0AFF4FAB62CD}" destId="{35E009C7-9D96-4BD1-953B-DAEBCB3E29CB}" srcOrd="6" destOrd="0" presId="urn:microsoft.com/office/officeart/2005/8/layout/vProcess5"/>
    <dgm:cxn modelId="{9EDA5C7B-6426-4252-8189-D9357110BD18}" type="presParOf" srcId="{4849295B-3571-4ACF-BB3F-0AFF4FAB62CD}" destId="{77BC9A25-4115-4E5F-ACFA-3F14D2B0A545}" srcOrd="7" destOrd="0" presId="urn:microsoft.com/office/officeart/2005/8/layout/vProcess5"/>
    <dgm:cxn modelId="{7240F338-A570-4D47-B0C7-804424F16067}" type="presParOf" srcId="{4849295B-3571-4ACF-BB3F-0AFF4FAB62CD}" destId="{FCF8B3EA-FDD1-4321-96FF-E98197491E10}" srcOrd="8" destOrd="0" presId="urn:microsoft.com/office/officeart/2005/8/layout/vProcess5"/>
    <dgm:cxn modelId="{130B1E79-0538-4357-B66A-90A2FEB15E95}" type="presParOf" srcId="{4849295B-3571-4ACF-BB3F-0AFF4FAB62CD}" destId="{262BB3E7-A165-4A01-86B0-0B33367FB6B7}" srcOrd="9" destOrd="0" presId="urn:microsoft.com/office/officeart/2005/8/layout/vProcess5"/>
    <dgm:cxn modelId="{C7111CDF-786C-4962-AA06-09A82315F1DA}" type="presParOf" srcId="{4849295B-3571-4ACF-BB3F-0AFF4FAB62CD}" destId="{9B02B286-697F-4893-9087-7AEFB162E55A}" srcOrd="10" destOrd="0" presId="urn:microsoft.com/office/officeart/2005/8/layout/vProcess5"/>
    <dgm:cxn modelId="{AD277308-FFD8-47E1-B37D-3C59EFF190B3}" type="presParOf" srcId="{4849295B-3571-4ACF-BB3F-0AFF4FAB62CD}" destId="{0D56D4CA-2BB5-4020-80B5-1D8CE54932B6}" srcOrd="11" destOrd="0" presId="urn:microsoft.com/office/officeart/2005/8/layout/vProcess5"/>
    <dgm:cxn modelId="{96FEE1C7-52D6-4069-B03D-D2930126F692}" type="presParOf" srcId="{4849295B-3571-4ACF-BB3F-0AFF4FAB62CD}" destId="{DE1E6213-66C7-4C96-9570-A7C40538EBE3}" srcOrd="12" destOrd="0" presId="urn:microsoft.com/office/officeart/2005/8/layout/vProcess5"/>
    <dgm:cxn modelId="{3F2C4E7F-64CF-4BFF-9C31-B3F69C36B6A1}" type="presParOf" srcId="{4849295B-3571-4ACF-BB3F-0AFF4FAB62CD}" destId="{F4ED39C9-0D3E-4A0E-A309-0B6306D87113}" srcOrd="13" destOrd="0" presId="urn:microsoft.com/office/officeart/2005/8/layout/vProcess5"/>
    <dgm:cxn modelId="{972EED27-7C3B-4742-96F0-560BF8DBB284}" type="presParOf" srcId="{4849295B-3571-4ACF-BB3F-0AFF4FAB62CD}" destId="{C77C8723-DEC1-4089-87BD-0103CC3C49D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6B58CC-99CF-4030-97C0-C7D9D4C14EA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FAFEEAD-3F50-42F6-B6AE-566A96780FD2}">
      <dgm:prSet/>
      <dgm:spPr/>
      <dgm:t>
        <a:bodyPr/>
        <a:lstStyle/>
        <a:p>
          <a:r>
            <a:rPr lang="en-US" b="1"/>
            <a:t>Logistic Regression:</a:t>
          </a:r>
          <a:endParaRPr lang="en-US"/>
        </a:p>
      </dgm:t>
    </dgm:pt>
    <dgm:pt modelId="{140E7EA1-73B5-47E1-BC3C-AF390063FCDF}" type="parTrans" cxnId="{CB71C2E1-2E62-4F5C-A5AD-B4384CAF05C3}">
      <dgm:prSet/>
      <dgm:spPr/>
      <dgm:t>
        <a:bodyPr/>
        <a:lstStyle/>
        <a:p>
          <a:endParaRPr lang="en-US"/>
        </a:p>
      </dgm:t>
    </dgm:pt>
    <dgm:pt modelId="{998FFD95-AEF4-442A-8848-6CA117C3E8AD}" type="sibTrans" cxnId="{CB71C2E1-2E62-4F5C-A5AD-B4384CAF05C3}">
      <dgm:prSet/>
      <dgm:spPr/>
      <dgm:t>
        <a:bodyPr/>
        <a:lstStyle/>
        <a:p>
          <a:endParaRPr lang="en-US"/>
        </a:p>
      </dgm:t>
    </dgm:pt>
    <dgm:pt modelId="{7B8CE0A9-43CD-486E-8DBC-4C16950F6994}">
      <dgm:prSet/>
      <dgm:spPr/>
      <dgm:t>
        <a:bodyPr/>
        <a:lstStyle/>
        <a:p>
          <a:r>
            <a:rPr lang="en-US" b="1">
              <a:solidFill>
                <a:srgbClr val="00B050"/>
              </a:solidFill>
            </a:rPr>
            <a:t>PROS</a:t>
          </a:r>
          <a:r>
            <a:rPr lang="en-US"/>
            <a:t>: High recall/ideal for screening high-risk patients</a:t>
          </a:r>
        </a:p>
      </dgm:t>
    </dgm:pt>
    <dgm:pt modelId="{5706F2AE-DAA1-42CC-96B4-866615C5146B}" type="parTrans" cxnId="{55B493D1-BBFA-4783-9B69-D7C88B057278}">
      <dgm:prSet/>
      <dgm:spPr/>
      <dgm:t>
        <a:bodyPr/>
        <a:lstStyle/>
        <a:p>
          <a:endParaRPr lang="en-US"/>
        </a:p>
      </dgm:t>
    </dgm:pt>
    <dgm:pt modelId="{C451748B-1F7A-4C3F-A229-C9D667DF6EED}" type="sibTrans" cxnId="{55B493D1-BBFA-4783-9B69-D7C88B057278}">
      <dgm:prSet/>
      <dgm:spPr/>
      <dgm:t>
        <a:bodyPr/>
        <a:lstStyle/>
        <a:p>
          <a:endParaRPr lang="en-US"/>
        </a:p>
      </dgm:t>
    </dgm:pt>
    <dgm:pt modelId="{34F8A2E6-188A-4E50-9368-BE5062DBA4CA}">
      <dgm:prSet/>
      <dgm:spPr/>
      <dgm:t>
        <a:bodyPr/>
        <a:lstStyle/>
        <a:p>
          <a:r>
            <a:rPr lang="en-US" b="1">
              <a:solidFill>
                <a:srgbClr val="FF0000"/>
              </a:solidFill>
            </a:rPr>
            <a:t>CONS</a:t>
          </a:r>
          <a:r>
            <a:rPr lang="en-US"/>
            <a:t>: Low precision/high false positives</a:t>
          </a:r>
        </a:p>
      </dgm:t>
    </dgm:pt>
    <dgm:pt modelId="{234804C8-5DE3-4171-BD8A-93F11D8DC836}" type="parTrans" cxnId="{220E50B4-0ECE-4B40-B6A7-3B04B3C98CE0}">
      <dgm:prSet/>
      <dgm:spPr/>
      <dgm:t>
        <a:bodyPr/>
        <a:lstStyle/>
        <a:p>
          <a:endParaRPr lang="en-US"/>
        </a:p>
      </dgm:t>
    </dgm:pt>
    <dgm:pt modelId="{173CFEC4-002E-4F10-94AF-7D45095E032F}" type="sibTrans" cxnId="{220E50B4-0ECE-4B40-B6A7-3B04B3C98CE0}">
      <dgm:prSet/>
      <dgm:spPr/>
      <dgm:t>
        <a:bodyPr/>
        <a:lstStyle/>
        <a:p>
          <a:endParaRPr lang="en-US"/>
        </a:p>
      </dgm:t>
    </dgm:pt>
    <dgm:pt modelId="{72A0B7DC-B5E8-4BBB-A7D9-8F9F867B42EA}">
      <dgm:prSet/>
      <dgm:spPr/>
      <dgm:t>
        <a:bodyPr/>
        <a:lstStyle/>
        <a:p>
          <a:r>
            <a:rPr lang="en-US" b="1"/>
            <a:t>Decision Tree:</a:t>
          </a:r>
          <a:endParaRPr lang="en-US"/>
        </a:p>
      </dgm:t>
    </dgm:pt>
    <dgm:pt modelId="{19B95851-C19F-443E-8132-2A41A4B1E205}" type="parTrans" cxnId="{AA47646D-8356-4EA0-8857-91B6581A7280}">
      <dgm:prSet/>
      <dgm:spPr/>
      <dgm:t>
        <a:bodyPr/>
        <a:lstStyle/>
        <a:p>
          <a:endParaRPr lang="en-US"/>
        </a:p>
      </dgm:t>
    </dgm:pt>
    <dgm:pt modelId="{DF0E7725-8949-4EF7-90E8-9DF9E1D1DFBF}" type="sibTrans" cxnId="{AA47646D-8356-4EA0-8857-91B6581A7280}">
      <dgm:prSet/>
      <dgm:spPr/>
      <dgm:t>
        <a:bodyPr/>
        <a:lstStyle/>
        <a:p>
          <a:endParaRPr lang="en-US"/>
        </a:p>
      </dgm:t>
    </dgm:pt>
    <dgm:pt modelId="{7B853178-2F36-43A5-BB3F-C7170CA9A0C0}">
      <dgm:prSet/>
      <dgm:spPr/>
      <dgm:t>
        <a:bodyPr/>
        <a:lstStyle/>
        <a:p>
          <a:r>
            <a:rPr lang="en-US" b="1">
              <a:solidFill>
                <a:srgbClr val="00B050"/>
              </a:solidFill>
            </a:rPr>
            <a:t>PROS</a:t>
          </a:r>
          <a:r>
            <a:rPr lang="en-US"/>
            <a:t>:  Balanced recall and accuracy/interpretable</a:t>
          </a:r>
        </a:p>
      </dgm:t>
    </dgm:pt>
    <dgm:pt modelId="{75D0AA84-006F-48F5-A750-3C93E4AABA6B}" type="parTrans" cxnId="{D7427E17-04D4-407D-9FD8-01B2089AB6B1}">
      <dgm:prSet/>
      <dgm:spPr/>
      <dgm:t>
        <a:bodyPr/>
        <a:lstStyle/>
        <a:p>
          <a:endParaRPr lang="en-US"/>
        </a:p>
      </dgm:t>
    </dgm:pt>
    <dgm:pt modelId="{403CBC8A-7E2E-46B0-AF21-FD8D78A76E74}" type="sibTrans" cxnId="{D7427E17-04D4-407D-9FD8-01B2089AB6B1}">
      <dgm:prSet/>
      <dgm:spPr/>
      <dgm:t>
        <a:bodyPr/>
        <a:lstStyle/>
        <a:p>
          <a:endParaRPr lang="en-US"/>
        </a:p>
      </dgm:t>
    </dgm:pt>
    <dgm:pt modelId="{E36F0B0E-67D4-4281-AD68-1948BEF2CBDB}">
      <dgm:prSet/>
      <dgm:spPr/>
      <dgm:t>
        <a:bodyPr/>
        <a:lstStyle/>
        <a:p>
          <a:r>
            <a:rPr lang="en-US" b="1">
              <a:solidFill>
                <a:srgbClr val="FF0000"/>
              </a:solidFill>
            </a:rPr>
            <a:t>CONS</a:t>
          </a:r>
          <a:r>
            <a:rPr lang="en-US"/>
            <a:t>: Missed some at risk patients</a:t>
          </a:r>
        </a:p>
      </dgm:t>
    </dgm:pt>
    <dgm:pt modelId="{D1EAD4B3-22C6-4876-B911-D48B5895F5A2}" type="parTrans" cxnId="{4508591C-1FD2-40EA-B4ED-F1E5780EE1D4}">
      <dgm:prSet/>
      <dgm:spPr/>
      <dgm:t>
        <a:bodyPr/>
        <a:lstStyle/>
        <a:p>
          <a:endParaRPr lang="en-US"/>
        </a:p>
      </dgm:t>
    </dgm:pt>
    <dgm:pt modelId="{0C9C4083-5C91-42C1-A3E1-DB7BFA71AF51}" type="sibTrans" cxnId="{4508591C-1FD2-40EA-B4ED-F1E5780EE1D4}">
      <dgm:prSet/>
      <dgm:spPr/>
      <dgm:t>
        <a:bodyPr/>
        <a:lstStyle/>
        <a:p>
          <a:endParaRPr lang="en-US"/>
        </a:p>
      </dgm:t>
    </dgm:pt>
    <dgm:pt modelId="{8227FD96-6645-4F1B-8F91-D6FF1BE712DF}">
      <dgm:prSet/>
      <dgm:spPr/>
      <dgm:t>
        <a:bodyPr/>
        <a:lstStyle/>
        <a:p>
          <a:r>
            <a:rPr lang="en-US" b="1"/>
            <a:t>Random Forest:</a:t>
          </a:r>
          <a:endParaRPr lang="en-US"/>
        </a:p>
      </dgm:t>
    </dgm:pt>
    <dgm:pt modelId="{AFC5ED4C-FBC2-455D-8B56-1AA2DA67ED17}" type="parTrans" cxnId="{29478868-6A16-45E5-A53A-38FB485002F2}">
      <dgm:prSet/>
      <dgm:spPr/>
      <dgm:t>
        <a:bodyPr/>
        <a:lstStyle/>
        <a:p>
          <a:endParaRPr lang="en-US"/>
        </a:p>
      </dgm:t>
    </dgm:pt>
    <dgm:pt modelId="{D55DB762-C6C9-47D1-9385-2D3DBAACF0A9}" type="sibTrans" cxnId="{29478868-6A16-45E5-A53A-38FB485002F2}">
      <dgm:prSet/>
      <dgm:spPr/>
      <dgm:t>
        <a:bodyPr/>
        <a:lstStyle/>
        <a:p>
          <a:endParaRPr lang="en-US"/>
        </a:p>
      </dgm:t>
    </dgm:pt>
    <dgm:pt modelId="{450AE715-6905-458A-9F8E-B62B5A2305CC}">
      <dgm:prSet/>
      <dgm:spPr/>
      <dgm:t>
        <a:bodyPr/>
        <a:lstStyle/>
        <a:p>
          <a:r>
            <a:rPr lang="en-US" b="1">
              <a:solidFill>
                <a:srgbClr val="00B050"/>
              </a:solidFill>
            </a:rPr>
            <a:t>PROS</a:t>
          </a:r>
          <a:r>
            <a:rPr lang="en-US"/>
            <a:t>: Highest accuracy </a:t>
          </a:r>
        </a:p>
      </dgm:t>
    </dgm:pt>
    <dgm:pt modelId="{C5E9DA2F-9E71-4FE7-832E-5B7E716428A3}" type="parTrans" cxnId="{04DDE36F-05FF-4671-A9F5-79A77C9A7A70}">
      <dgm:prSet/>
      <dgm:spPr/>
      <dgm:t>
        <a:bodyPr/>
        <a:lstStyle/>
        <a:p>
          <a:endParaRPr lang="en-US"/>
        </a:p>
      </dgm:t>
    </dgm:pt>
    <dgm:pt modelId="{B53A7D5B-D988-412A-BC20-AC543DC05C9F}" type="sibTrans" cxnId="{04DDE36F-05FF-4671-A9F5-79A77C9A7A70}">
      <dgm:prSet/>
      <dgm:spPr/>
      <dgm:t>
        <a:bodyPr/>
        <a:lstStyle/>
        <a:p>
          <a:endParaRPr lang="en-US"/>
        </a:p>
      </dgm:t>
    </dgm:pt>
    <dgm:pt modelId="{5655788A-A4B6-4163-8852-1C06E1604C64}">
      <dgm:prSet/>
      <dgm:spPr/>
      <dgm:t>
        <a:bodyPr/>
        <a:lstStyle/>
        <a:p>
          <a:r>
            <a:rPr lang="en-US" b="1">
              <a:solidFill>
                <a:srgbClr val="FF0000"/>
              </a:solidFill>
            </a:rPr>
            <a:t>CONS</a:t>
          </a:r>
          <a:r>
            <a:rPr lang="en-US"/>
            <a:t>: Low recall, unsuitable for clinical use</a:t>
          </a:r>
        </a:p>
      </dgm:t>
    </dgm:pt>
    <dgm:pt modelId="{53ACBA6D-9268-45D3-BF03-54B055991C28}" type="parTrans" cxnId="{1AA0129E-7F7F-4965-AD39-61DB2E732629}">
      <dgm:prSet/>
      <dgm:spPr/>
      <dgm:t>
        <a:bodyPr/>
        <a:lstStyle/>
        <a:p>
          <a:endParaRPr lang="en-US"/>
        </a:p>
      </dgm:t>
    </dgm:pt>
    <dgm:pt modelId="{9CFD475F-71A8-4DB8-8D21-E0EC455D2946}" type="sibTrans" cxnId="{1AA0129E-7F7F-4965-AD39-61DB2E732629}">
      <dgm:prSet/>
      <dgm:spPr/>
      <dgm:t>
        <a:bodyPr/>
        <a:lstStyle/>
        <a:p>
          <a:endParaRPr lang="en-US"/>
        </a:p>
      </dgm:t>
    </dgm:pt>
    <dgm:pt modelId="{682D38AE-99B1-3845-B970-CFD328DF38E7}" type="pres">
      <dgm:prSet presAssocID="{3B6B58CC-99CF-4030-97C0-C7D9D4C14EAF}" presName="linear" presStyleCnt="0">
        <dgm:presLayoutVars>
          <dgm:animLvl val="lvl"/>
          <dgm:resizeHandles val="exact"/>
        </dgm:presLayoutVars>
      </dgm:prSet>
      <dgm:spPr/>
    </dgm:pt>
    <dgm:pt modelId="{8C603B17-95FE-A245-B5ED-8531F8B7666F}" type="pres">
      <dgm:prSet presAssocID="{0FAFEEAD-3F50-42F6-B6AE-566A96780FD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ED24C8C-96F2-944B-B856-3118CD46F4E8}" type="pres">
      <dgm:prSet presAssocID="{0FAFEEAD-3F50-42F6-B6AE-566A96780FD2}" presName="childText" presStyleLbl="revTx" presStyleIdx="0" presStyleCnt="3">
        <dgm:presLayoutVars>
          <dgm:bulletEnabled val="1"/>
        </dgm:presLayoutVars>
      </dgm:prSet>
      <dgm:spPr/>
    </dgm:pt>
    <dgm:pt modelId="{B762B8DD-D19B-C244-B1BE-DF75C46246F4}" type="pres">
      <dgm:prSet presAssocID="{72A0B7DC-B5E8-4BBB-A7D9-8F9F867B42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0284A3A-0234-154D-AB14-3C2CECE2B9EC}" type="pres">
      <dgm:prSet presAssocID="{72A0B7DC-B5E8-4BBB-A7D9-8F9F867B42EA}" presName="childText" presStyleLbl="revTx" presStyleIdx="1" presStyleCnt="3">
        <dgm:presLayoutVars>
          <dgm:bulletEnabled val="1"/>
        </dgm:presLayoutVars>
      </dgm:prSet>
      <dgm:spPr/>
    </dgm:pt>
    <dgm:pt modelId="{3B8985F3-3166-A140-8686-4BAFB096FA6F}" type="pres">
      <dgm:prSet presAssocID="{8227FD96-6645-4F1B-8F91-D6FF1BE712D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530F818-5FEC-D54B-9C63-C947EC81CC7C}" type="pres">
      <dgm:prSet presAssocID="{8227FD96-6645-4F1B-8F91-D6FF1BE712D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1C56608-3904-5D4E-91DD-95138A1E5712}" type="presOf" srcId="{72A0B7DC-B5E8-4BBB-A7D9-8F9F867B42EA}" destId="{B762B8DD-D19B-C244-B1BE-DF75C46246F4}" srcOrd="0" destOrd="0" presId="urn:microsoft.com/office/officeart/2005/8/layout/vList2"/>
    <dgm:cxn modelId="{AE72C213-0833-994D-B2D3-E5E9CC9D11D8}" type="presOf" srcId="{450AE715-6905-458A-9F8E-B62B5A2305CC}" destId="{6530F818-5FEC-D54B-9C63-C947EC81CC7C}" srcOrd="0" destOrd="0" presId="urn:microsoft.com/office/officeart/2005/8/layout/vList2"/>
    <dgm:cxn modelId="{D7427E17-04D4-407D-9FD8-01B2089AB6B1}" srcId="{72A0B7DC-B5E8-4BBB-A7D9-8F9F867B42EA}" destId="{7B853178-2F36-43A5-BB3F-C7170CA9A0C0}" srcOrd="0" destOrd="0" parTransId="{75D0AA84-006F-48F5-A750-3C93E4AABA6B}" sibTransId="{403CBC8A-7E2E-46B0-AF21-FD8D78A76E74}"/>
    <dgm:cxn modelId="{4508591C-1FD2-40EA-B4ED-F1E5780EE1D4}" srcId="{72A0B7DC-B5E8-4BBB-A7D9-8F9F867B42EA}" destId="{E36F0B0E-67D4-4281-AD68-1948BEF2CBDB}" srcOrd="1" destOrd="0" parTransId="{D1EAD4B3-22C6-4876-B911-D48B5895F5A2}" sibTransId="{0C9C4083-5C91-42C1-A3E1-DB7BFA71AF51}"/>
    <dgm:cxn modelId="{8A98E525-A938-BA46-8BEB-97C2E8DF8706}" type="presOf" srcId="{3B6B58CC-99CF-4030-97C0-C7D9D4C14EAF}" destId="{682D38AE-99B1-3845-B970-CFD328DF38E7}" srcOrd="0" destOrd="0" presId="urn:microsoft.com/office/officeart/2005/8/layout/vList2"/>
    <dgm:cxn modelId="{E941A52C-6DB0-744B-A39D-87AB2CD019D9}" type="presOf" srcId="{E36F0B0E-67D4-4281-AD68-1948BEF2CBDB}" destId="{00284A3A-0234-154D-AB14-3C2CECE2B9EC}" srcOrd="0" destOrd="1" presId="urn:microsoft.com/office/officeart/2005/8/layout/vList2"/>
    <dgm:cxn modelId="{21FEFA66-15BB-4F4C-B48D-7020EE2B1420}" type="presOf" srcId="{5655788A-A4B6-4163-8852-1C06E1604C64}" destId="{6530F818-5FEC-D54B-9C63-C947EC81CC7C}" srcOrd="0" destOrd="1" presId="urn:microsoft.com/office/officeart/2005/8/layout/vList2"/>
    <dgm:cxn modelId="{29478868-6A16-45E5-A53A-38FB485002F2}" srcId="{3B6B58CC-99CF-4030-97C0-C7D9D4C14EAF}" destId="{8227FD96-6645-4F1B-8F91-D6FF1BE712DF}" srcOrd="2" destOrd="0" parTransId="{AFC5ED4C-FBC2-455D-8B56-1AA2DA67ED17}" sibTransId="{D55DB762-C6C9-47D1-9385-2D3DBAACF0A9}"/>
    <dgm:cxn modelId="{AA47646D-8356-4EA0-8857-91B6581A7280}" srcId="{3B6B58CC-99CF-4030-97C0-C7D9D4C14EAF}" destId="{72A0B7DC-B5E8-4BBB-A7D9-8F9F867B42EA}" srcOrd="1" destOrd="0" parTransId="{19B95851-C19F-443E-8132-2A41A4B1E205}" sibTransId="{DF0E7725-8949-4EF7-90E8-9DF9E1D1DFBF}"/>
    <dgm:cxn modelId="{04DDE36F-05FF-4671-A9F5-79A77C9A7A70}" srcId="{8227FD96-6645-4F1B-8F91-D6FF1BE712DF}" destId="{450AE715-6905-458A-9F8E-B62B5A2305CC}" srcOrd="0" destOrd="0" parTransId="{C5E9DA2F-9E71-4FE7-832E-5B7E716428A3}" sibTransId="{B53A7D5B-D988-412A-BC20-AC543DC05C9F}"/>
    <dgm:cxn modelId="{82C46E7B-F821-504C-815C-13B565C07713}" type="presOf" srcId="{7B8CE0A9-43CD-486E-8DBC-4C16950F6994}" destId="{1ED24C8C-96F2-944B-B856-3118CD46F4E8}" srcOrd="0" destOrd="0" presId="urn:microsoft.com/office/officeart/2005/8/layout/vList2"/>
    <dgm:cxn modelId="{E1404F88-684D-564E-9135-AF26C6482CF5}" type="presOf" srcId="{0FAFEEAD-3F50-42F6-B6AE-566A96780FD2}" destId="{8C603B17-95FE-A245-B5ED-8531F8B7666F}" srcOrd="0" destOrd="0" presId="urn:microsoft.com/office/officeart/2005/8/layout/vList2"/>
    <dgm:cxn modelId="{1AA0129E-7F7F-4965-AD39-61DB2E732629}" srcId="{8227FD96-6645-4F1B-8F91-D6FF1BE712DF}" destId="{5655788A-A4B6-4163-8852-1C06E1604C64}" srcOrd="1" destOrd="0" parTransId="{53ACBA6D-9268-45D3-BF03-54B055991C28}" sibTransId="{9CFD475F-71A8-4DB8-8D21-E0EC455D2946}"/>
    <dgm:cxn modelId="{220E50B4-0ECE-4B40-B6A7-3B04B3C98CE0}" srcId="{0FAFEEAD-3F50-42F6-B6AE-566A96780FD2}" destId="{34F8A2E6-188A-4E50-9368-BE5062DBA4CA}" srcOrd="1" destOrd="0" parTransId="{234804C8-5DE3-4171-BD8A-93F11D8DC836}" sibTransId="{173CFEC4-002E-4F10-94AF-7D45095E032F}"/>
    <dgm:cxn modelId="{C19A44B6-1017-A640-B6BD-2179B36082E6}" type="presOf" srcId="{8227FD96-6645-4F1B-8F91-D6FF1BE712DF}" destId="{3B8985F3-3166-A140-8686-4BAFB096FA6F}" srcOrd="0" destOrd="0" presId="urn:microsoft.com/office/officeart/2005/8/layout/vList2"/>
    <dgm:cxn modelId="{55B493D1-BBFA-4783-9B69-D7C88B057278}" srcId="{0FAFEEAD-3F50-42F6-B6AE-566A96780FD2}" destId="{7B8CE0A9-43CD-486E-8DBC-4C16950F6994}" srcOrd="0" destOrd="0" parTransId="{5706F2AE-DAA1-42CC-96B4-866615C5146B}" sibTransId="{C451748B-1F7A-4C3F-A229-C9D667DF6EED}"/>
    <dgm:cxn modelId="{30611BE0-640D-3940-A5D0-092D598F8C0C}" type="presOf" srcId="{7B853178-2F36-43A5-BB3F-C7170CA9A0C0}" destId="{00284A3A-0234-154D-AB14-3C2CECE2B9EC}" srcOrd="0" destOrd="0" presId="urn:microsoft.com/office/officeart/2005/8/layout/vList2"/>
    <dgm:cxn modelId="{EBF97AE1-D203-1945-86EA-71D7B6FF2FBB}" type="presOf" srcId="{34F8A2E6-188A-4E50-9368-BE5062DBA4CA}" destId="{1ED24C8C-96F2-944B-B856-3118CD46F4E8}" srcOrd="0" destOrd="1" presId="urn:microsoft.com/office/officeart/2005/8/layout/vList2"/>
    <dgm:cxn modelId="{CB71C2E1-2E62-4F5C-A5AD-B4384CAF05C3}" srcId="{3B6B58CC-99CF-4030-97C0-C7D9D4C14EAF}" destId="{0FAFEEAD-3F50-42F6-B6AE-566A96780FD2}" srcOrd="0" destOrd="0" parTransId="{140E7EA1-73B5-47E1-BC3C-AF390063FCDF}" sibTransId="{998FFD95-AEF4-442A-8848-6CA117C3E8AD}"/>
    <dgm:cxn modelId="{11AFBD30-E72B-5E4C-B91B-511E2548B6B2}" type="presParOf" srcId="{682D38AE-99B1-3845-B970-CFD328DF38E7}" destId="{8C603B17-95FE-A245-B5ED-8531F8B7666F}" srcOrd="0" destOrd="0" presId="urn:microsoft.com/office/officeart/2005/8/layout/vList2"/>
    <dgm:cxn modelId="{48F404F4-E6DE-B64B-B348-FED7C5C3752D}" type="presParOf" srcId="{682D38AE-99B1-3845-B970-CFD328DF38E7}" destId="{1ED24C8C-96F2-944B-B856-3118CD46F4E8}" srcOrd="1" destOrd="0" presId="urn:microsoft.com/office/officeart/2005/8/layout/vList2"/>
    <dgm:cxn modelId="{2CCC7FF4-1AD2-5E40-B206-BB83CA2A84CE}" type="presParOf" srcId="{682D38AE-99B1-3845-B970-CFD328DF38E7}" destId="{B762B8DD-D19B-C244-B1BE-DF75C46246F4}" srcOrd="2" destOrd="0" presId="urn:microsoft.com/office/officeart/2005/8/layout/vList2"/>
    <dgm:cxn modelId="{6C0E82E3-E1A5-DC44-856F-5F2D6332E581}" type="presParOf" srcId="{682D38AE-99B1-3845-B970-CFD328DF38E7}" destId="{00284A3A-0234-154D-AB14-3C2CECE2B9EC}" srcOrd="3" destOrd="0" presId="urn:microsoft.com/office/officeart/2005/8/layout/vList2"/>
    <dgm:cxn modelId="{2C8E21AC-F4B5-9946-90C9-ADD2C492202A}" type="presParOf" srcId="{682D38AE-99B1-3845-B970-CFD328DF38E7}" destId="{3B8985F3-3166-A140-8686-4BAFB096FA6F}" srcOrd="4" destOrd="0" presId="urn:microsoft.com/office/officeart/2005/8/layout/vList2"/>
    <dgm:cxn modelId="{F93C60C7-FC5F-A34A-B57F-3AE1A7D9ED11}" type="presParOf" srcId="{682D38AE-99B1-3845-B970-CFD328DF38E7}" destId="{6530F818-5FEC-D54B-9C63-C947EC81CC7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31203B-0CB8-48A3-AF3F-29A8BA4EB29A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4218A2E-C2BE-44F1-8040-32B46528EA32}">
      <dgm:prSet/>
      <dgm:spPr/>
      <dgm:t>
        <a:bodyPr/>
        <a:lstStyle/>
        <a:p>
          <a:r>
            <a:rPr lang="en-US" b="1"/>
            <a:t>Accuracy- </a:t>
          </a:r>
          <a:r>
            <a:rPr lang="en-US"/>
            <a:t>Correct predictions </a:t>
          </a:r>
        </a:p>
      </dgm:t>
    </dgm:pt>
    <dgm:pt modelId="{50CF7DE8-13EA-407A-85DB-5828A8539645}" type="parTrans" cxnId="{E3188085-54D9-4348-854D-51669A92F168}">
      <dgm:prSet/>
      <dgm:spPr/>
      <dgm:t>
        <a:bodyPr/>
        <a:lstStyle/>
        <a:p>
          <a:endParaRPr lang="en-US"/>
        </a:p>
      </dgm:t>
    </dgm:pt>
    <dgm:pt modelId="{48FAD2F1-BD6D-4ED6-9CA4-AA9D78F7341A}" type="sibTrans" cxnId="{E3188085-54D9-4348-854D-51669A92F168}">
      <dgm:prSet/>
      <dgm:spPr/>
      <dgm:t>
        <a:bodyPr/>
        <a:lstStyle/>
        <a:p>
          <a:endParaRPr lang="en-US"/>
        </a:p>
      </dgm:t>
    </dgm:pt>
    <dgm:pt modelId="{F406AE9B-520B-4CD8-94FF-59D18C721EA2}">
      <dgm:prSet/>
      <dgm:spPr/>
      <dgm:t>
        <a:bodyPr/>
        <a:lstStyle/>
        <a:p>
          <a:r>
            <a:rPr lang="en-US" b="1"/>
            <a:t>Precision- </a:t>
          </a:r>
          <a:r>
            <a:rPr lang="en-US"/>
            <a:t>True positives among predicted positives</a:t>
          </a:r>
        </a:p>
      </dgm:t>
    </dgm:pt>
    <dgm:pt modelId="{35FC5D3C-621A-438B-916D-F068C0B109BC}" type="parTrans" cxnId="{F74F920D-52EA-42BD-80A4-BCDAA89A4BE3}">
      <dgm:prSet/>
      <dgm:spPr/>
      <dgm:t>
        <a:bodyPr/>
        <a:lstStyle/>
        <a:p>
          <a:endParaRPr lang="en-US"/>
        </a:p>
      </dgm:t>
    </dgm:pt>
    <dgm:pt modelId="{B9EAA8E7-C3E0-4212-A141-10A0CE6507F6}" type="sibTrans" cxnId="{F74F920D-52EA-42BD-80A4-BCDAA89A4BE3}">
      <dgm:prSet/>
      <dgm:spPr/>
      <dgm:t>
        <a:bodyPr/>
        <a:lstStyle/>
        <a:p>
          <a:endParaRPr lang="en-US"/>
        </a:p>
      </dgm:t>
    </dgm:pt>
    <dgm:pt modelId="{BC62D1DB-F2BB-4ABB-8BC7-74DA971090AD}">
      <dgm:prSet/>
      <dgm:spPr/>
      <dgm:t>
        <a:bodyPr/>
        <a:lstStyle/>
        <a:p>
          <a:r>
            <a:rPr lang="en-US" b="1"/>
            <a:t>Recall- </a:t>
          </a:r>
          <a:r>
            <a:rPr lang="en-US"/>
            <a:t>True positives identified</a:t>
          </a:r>
        </a:p>
      </dgm:t>
    </dgm:pt>
    <dgm:pt modelId="{9025E19B-6FF3-4AB8-A8F5-3952C7576891}" type="parTrans" cxnId="{E06D2C25-627F-446E-B68E-A723C4767805}">
      <dgm:prSet/>
      <dgm:spPr/>
      <dgm:t>
        <a:bodyPr/>
        <a:lstStyle/>
        <a:p>
          <a:endParaRPr lang="en-US"/>
        </a:p>
      </dgm:t>
    </dgm:pt>
    <dgm:pt modelId="{B91F9C28-EF1F-4432-8404-E6ED23BC56E0}" type="sibTrans" cxnId="{E06D2C25-627F-446E-B68E-A723C4767805}">
      <dgm:prSet/>
      <dgm:spPr/>
      <dgm:t>
        <a:bodyPr/>
        <a:lstStyle/>
        <a:p>
          <a:endParaRPr lang="en-US"/>
        </a:p>
      </dgm:t>
    </dgm:pt>
    <dgm:pt modelId="{E5C842D3-C211-4B07-ADBB-B39A99DDBAF3}">
      <dgm:prSet/>
      <dgm:spPr/>
      <dgm:t>
        <a:bodyPr/>
        <a:lstStyle/>
        <a:p>
          <a:r>
            <a:rPr lang="en-US" b="1"/>
            <a:t>F1 Score- </a:t>
          </a:r>
          <a:r>
            <a:rPr lang="en-US"/>
            <a:t>Balances precision/recall </a:t>
          </a:r>
        </a:p>
      </dgm:t>
    </dgm:pt>
    <dgm:pt modelId="{4B32CA42-81AB-4647-80FB-3C71CF6009E3}" type="parTrans" cxnId="{95AC1176-6018-4342-936E-883D518A8E4F}">
      <dgm:prSet/>
      <dgm:spPr/>
      <dgm:t>
        <a:bodyPr/>
        <a:lstStyle/>
        <a:p>
          <a:endParaRPr lang="en-US"/>
        </a:p>
      </dgm:t>
    </dgm:pt>
    <dgm:pt modelId="{A7C64243-2A98-473F-B6A5-EA54C28C2AC7}" type="sibTrans" cxnId="{95AC1176-6018-4342-936E-883D518A8E4F}">
      <dgm:prSet/>
      <dgm:spPr/>
      <dgm:t>
        <a:bodyPr/>
        <a:lstStyle/>
        <a:p>
          <a:endParaRPr lang="en-US"/>
        </a:p>
      </dgm:t>
    </dgm:pt>
    <dgm:pt modelId="{3BBC24EA-33F5-4D35-8BA4-C5B6D37FA957}">
      <dgm:prSet/>
      <dgm:spPr/>
      <dgm:t>
        <a:bodyPr/>
        <a:lstStyle/>
        <a:p>
          <a:r>
            <a:rPr lang="en-US" b="1"/>
            <a:t>Visual- </a:t>
          </a:r>
          <a:r>
            <a:rPr lang="en-US"/>
            <a:t>Chart Comparing metrics across</a:t>
          </a:r>
        </a:p>
      </dgm:t>
    </dgm:pt>
    <dgm:pt modelId="{45C5CEE3-1F07-4C42-8285-1A9B854A75B5}" type="parTrans" cxnId="{413BECDD-AE9E-4CF4-BCFA-9855CF67C617}">
      <dgm:prSet/>
      <dgm:spPr/>
      <dgm:t>
        <a:bodyPr/>
        <a:lstStyle/>
        <a:p>
          <a:endParaRPr lang="en-US"/>
        </a:p>
      </dgm:t>
    </dgm:pt>
    <dgm:pt modelId="{FF60A077-25CF-4423-8E18-4C6E0810CBA4}" type="sibTrans" cxnId="{413BECDD-AE9E-4CF4-BCFA-9855CF67C617}">
      <dgm:prSet/>
      <dgm:spPr/>
      <dgm:t>
        <a:bodyPr/>
        <a:lstStyle/>
        <a:p>
          <a:endParaRPr lang="en-US"/>
        </a:p>
      </dgm:t>
    </dgm:pt>
    <dgm:pt modelId="{4E6E72BF-2FA1-8F42-9BD0-06739D56AE25}" type="pres">
      <dgm:prSet presAssocID="{2431203B-0CB8-48A3-AF3F-29A8BA4EB29A}" presName="diagram" presStyleCnt="0">
        <dgm:presLayoutVars>
          <dgm:dir/>
          <dgm:resizeHandles val="exact"/>
        </dgm:presLayoutVars>
      </dgm:prSet>
      <dgm:spPr/>
    </dgm:pt>
    <dgm:pt modelId="{EA11A28D-BD9B-9C4C-B64A-BC292532BE50}" type="pres">
      <dgm:prSet presAssocID="{D4218A2E-C2BE-44F1-8040-32B46528EA32}" presName="node" presStyleLbl="node1" presStyleIdx="0" presStyleCnt="5">
        <dgm:presLayoutVars>
          <dgm:bulletEnabled val="1"/>
        </dgm:presLayoutVars>
      </dgm:prSet>
      <dgm:spPr/>
    </dgm:pt>
    <dgm:pt modelId="{AF47B51E-4D0D-8648-BBD2-2835E91B29EC}" type="pres">
      <dgm:prSet presAssocID="{48FAD2F1-BD6D-4ED6-9CA4-AA9D78F7341A}" presName="sibTrans" presStyleCnt="0"/>
      <dgm:spPr/>
    </dgm:pt>
    <dgm:pt modelId="{7B1EFDF3-8290-C749-B51F-1B8653181031}" type="pres">
      <dgm:prSet presAssocID="{F406AE9B-520B-4CD8-94FF-59D18C721EA2}" presName="node" presStyleLbl="node1" presStyleIdx="1" presStyleCnt="5">
        <dgm:presLayoutVars>
          <dgm:bulletEnabled val="1"/>
        </dgm:presLayoutVars>
      </dgm:prSet>
      <dgm:spPr/>
    </dgm:pt>
    <dgm:pt modelId="{7D8F7391-150A-1F44-B4E0-EFADE5C1604D}" type="pres">
      <dgm:prSet presAssocID="{B9EAA8E7-C3E0-4212-A141-10A0CE6507F6}" presName="sibTrans" presStyleCnt="0"/>
      <dgm:spPr/>
    </dgm:pt>
    <dgm:pt modelId="{C9228592-BA5C-A64E-BBF8-FE2A47ADFC2A}" type="pres">
      <dgm:prSet presAssocID="{BC62D1DB-F2BB-4ABB-8BC7-74DA971090AD}" presName="node" presStyleLbl="node1" presStyleIdx="2" presStyleCnt="5">
        <dgm:presLayoutVars>
          <dgm:bulletEnabled val="1"/>
        </dgm:presLayoutVars>
      </dgm:prSet>
      <dgm:spPr/>
    </dgm:pt>
    <dgm:pt modelId="{91D2D871-6BBF-D943-9CC6-4EB1CED9E645}" type="pres">
      <dgm:prSet presAssocID="{B91F9C28-EF1F-4432-8404-E6ED23BC56E0}" presName="sibTrans" presStyleCnt="0"/>
      <dgm:spPr/>
    </dgm:pt>
    <dgm:pt modelId="{E43E0B4D-4DFA-9844-9439-A7D3DEBD5581}" type="pres">
      <dgm:prSet presAssocID="{E5C842D3-C211-4B07-ADBB-B39A99DDBAF3}" presName="node" presStyleLbl="node1" presStyleIdx="3" presStyleCnt="5">
        <dgm:presLayoutVars>
          <dgm:bulletEnabled val="1"/>
        </dgm:presLayoutVars>
      </dgm:prSet>
      <dgm:spPr/>
    </dgm:pt>
    <dgm:pt modelId="{07CA192E-FD9C-E841-BFA9-C9C2FB8B3369}" type="pres">
      <dgm:prSet presAssocID="{A7C64243-2A98-473F-B6A5-EA54C28C2AC7}" presName="sibTrans" presStyleCnt="0"/>
      <dgm:spPr/>
    </dgm:pt>
    <dgm:pt modelId="{3FD58C0B-D80B-4541-97A4-A5B33A433FA9}" type="pres">
      <dgm:prSet presAssocID="{3BBC24EA-33F5-4D35-8BA4-C5B6D37FA957}" presName="node" presStyleLbl="node1" presStyleIdx="4" presStyleCnt="5">
        <dgm:presLayoutVars>
          <dgm:bulletEnabled val="1"/>
        </dgm:presLayoutVars>
      </dgm:prSet>
      <dgm:spPr/>
    </dgm:pt>
  </dgm:ptLst>
  <dgm:cxnLst>
    <dgm:cxn modelId="{F74F920D-52EA-42BD-80A4-BCDAA89A4BE3}" srcId="{2431203B-0CB8-48A3-AF3F-29A8BA4EB29A}" destId="{F406AE9B-520B-4CD8-94FF-59D18C721EA2}" srcOrd="1" destOrd="0" parTransId="{35FC5D3C-621A-438B-916D-F068C0B109BC}" sibTransId="{B9EAA8E7-C3E0-4212-A141-10A0CE6507F6}"/>
    <dgm:cxn modelId="{E06D2C25-627F-446E-B68E-A723C4767805}" srcId="{2431203B-0CB8-48A3-AF3F-29A8BA4EB29A}" destId="{BC62D1DB-F2BB-4ABB-8BC7-74DA971090AD}" srcOrd="2" destOrd="0" parTransId="{9025E19B-6FF3-4AB8-A8F5-3952C7576891}" sibTransId="{B91F9C28-EF1F-4432-8404-E6ED23BC56E0}"/>
    <dgm:cxn modelId="{95AC1176-6018-4342-936E-883D518A8E4F}" srcId="{2431203B-0CB8-48A3-AF3F-29A8BA4EB29A}" destId="{E5C842D3-C211-4B07-ADBB-B39A99DDBAF3}" srcOrd="3" destOrd="0" parTransId="{4B32CA42-81AB-4647-80FB-3C71CF6009E3}" sibTransId="{A7C64243-2A98-473F-B6A5-EA54C28C2AC7}"/>
    <dgm:cxn modelId="{D706FC79-72E3-3C41-B554-C0EAA07FF1F1}" type="presOf" srcId="{D4218A2E-C2BE-44F1-8040-32B46528EA32}" destId="{EA11A28D-BD9B-9C4C-B64A-BC292532BE50}" srcOrd="0" destOrd="0" presId="urn:microsoft.com/office/officeart/2005/8/layout/default"/>
    <dgm:cxn modelId="{5D05957A-7DA5-8048-8E1A-2BB90073FAE6}" type="presOf" srcId="{BC62D1DB-F2BB-4ABB-8BC7-74DA971090AD}" destId="{C9228592-BA5C-A64E-BBF8-FE2A47ADFC2A}" srcOrd="0" destOrd="0" presId="urn:microsoft.com/office/officeart/2005/8/layout/default"/>
    <dgm:cxn modelId="{E3188085-54D9-4348-854D-51669A92F168}" srcId="{2431203B-0CB8-48A3-AF3F-29A8BA4EB29A}" destId="{D4218A2E-C2BE-44F1-8040-32B46528EA32}" srcOrd="0" destOrd="0" parTransId="{50CF7DE8-13EA-407A-85DB-5828A8539645}" sibTransId="{48FAD2F1-BD6D-4ED6-9CA4-AA9D78F7341A}"/>
    <dgm:cxn modelId="{853FC899-3F09-8C4B-9F4B-0F3016884E3D}" type="presOf" srcId="{2431203B-0CB8-48A3-AF3F-29A8BA4EB29A}" destId="{4E6E72BF-2FA1-8F42-9BD0-06739D56AE25}" srcOrd="0" destOrd="0" presId="urn:microsoft.com/office/officeart/2005/8/layout/default"/>
    <dgm:cxn modelId="{10E1EEB8-B3F7-7347-8BE7-104316CB960F}" type="presOf" srcId="{3BBC24EA-33F5-4D35-8BA4-C5B6D37FA957}" destId="{3FD58C0B-D80B-4541-97A4-A5B33A433FA9}" srcOrd="0" destOrd="0" presId="urn:microsoft.com/office/officeart/2005/8/layout/default"/>
    <dgm:cxn modelId="{413BECDD-AE9E-4CF4-BCFA-9855CF67C617}" srcId="{2431203B-0CB8-48A3-AF3F-29A8BA4EB29A}" destId="{3BBC24EA-33F5-4D35-8BA4-C5B6D37FA957}" srcOrd="4" destOrd="0" parTransId="{45C5CEE3-1F07-4C42-8285-1A9B854A75B5}" sibTransId="{FF60A077-25CF-4423-8E18-4C6E0810CBA4}"/>
    <dgm:cxn modelId="{E4606EF1-E770-EE4B-98E4-F38D9F3E13EA}" type="presOf" srcId="{E5C842D3-C211-4B07-ADBB-B39A99DDBAF3}" destId="{E43E0B4D-4DFA-9844-9439-A7D3DEBD5581}" srcOrd="0" destOrd="0" presId="urn:microsoft.com/office/officeart/2005/8/layout/default"/>
    <dgm:cxn modelId="{C53A28F4-8938-5942-BEB0-426EEE0B3E62}" type="presOf" srcId="{F406AE9B-520B-4CD8-94FF-59D18C721EA2}" destId="{7B1EFDF3-8290-C749-B51F-1B8653181031}" srcOrd="0" destOrd="0" presId="urn:microsoft.com/office/officeart/2005/8/layout/default"/>
    <dgm:cxn modelId="{D4EFA015-D333-DB49-8412-DEAFBDB02F17}" type="presParOf" srcId="{4E6E72BF-2FA1-8F42-9BD0-06739D56AE25}" destId="{EA11A28D-BD9B-9C4C-B64A-BC292532BE50}" srcOrd="0" destOrd="0" presId="urn:microsoft.com/office/officeart/2005/8/layout/default"/>
    <dgm:cxn modelId="{42EBA537-AD60-AA4B-8ADF-5D29B9B44BDF}" type="presParOf" srcId="{4E6E72BF-2FA1-8F42-9BD0-06739D56AE25}" destId="{AF47B51E-4D0D-8648-BBD2-2835E91B29EC}" srcOrd="1" destOrd="0" presId="urn:microsoft.com/office/officeart/2005/8/layout/default"/>
    <dgm:cxn modelId="{B1E8A243-8C5B-FF4C-9D99-19CF9B763E05}" type="presParOf" srcId="{4E6E72BF-2FA1-8F42-9BD0-06739D56AE25}" destId="{7B1EFDF3-8290-C749-B51F-1B8653181031}" srcOrd="2" destOrd="0" presId="urn:microsoft.com/office/officeart/2005/8/layout/default"/>
    <dgm:cxn modelId="{9A35640B-3EEB-B840-AE6A-976639902E68}" type="presParOf" srcId="{4E6E72BF-2FA1-8F42-9BD0-06739D56AE25}" destId="{7D8F7391-150A-1F44-B4E0-EFADE5C1604D}" srcOrd="3" destOrd="0" presId="urn:microsoft.com/office/officeart/2005/8/layout/default"/>
    <dgm:cxn modelId="{31A2BE3B-15CE-D540-B2F6-54AFB5330759}" type="presParOf" srcId="{4E6E72BF-2FA1-8F42-9BD0-06739D56AE25}" destId="{C9228592-BA5C-A64E-BBF8-FE2A47ADFC2A}" srcOrd="4" destOrd="0" presId="urn:microsoft.com/office/officeart/2005/8/layout/default"/>
    <dgm:cxn modelId="{36704F21-2131-3D40-B38A-D09FEC5D9408}" type="presParOf" srcId="{4E6E72BF-2FA1-8F42-9BD0-06739D56AE25}" destId="{91D2D871-6BBF-D943-9CC6-4EB1CED9E645}" srcOrd="5" destOrd="0" presId="urn:microsoft.com/office/officeart/2005/8/layout/default"/>
    <dgm:cxn modelId="{ABAD841B-D1E3-474C-BD23-74C32E549AF0}" type="presParOf" srcId="{4E6E72BF-2FA1-8F42-9BD0-06739D56AE25}" destId="{E43E0B4D-4DFA-9844-9439-A7D3DEBD5581}" srcOrd="6" destOrd="0" presId="urn:microsoft.com/office/officeart/2005/8/layout/default"/>
    <dgm:cxn modelId="{01437A8A-116C-D14C-A577-CDD3D035559B}" type="presParOf" srcId="{4E6E72BF-2FA1-8F42-9BD0-06739D56AE25}" destId="{07CA192E-FD9C-E841-BFA9-C9C2FB8B3369}" srcOrd="7" destOrd="0" presId="urn:microsoft.com/office/officeart/2005/8/layout/default"/>
    <dgm:cxn modelId="{E4724EB2-DBB4-4F4B-B698-04669F03352A}" type="presParOf" srcId="{4E6E72BF-2FA1-8F42-9BD0-06739D56AE25}" destId="{3FD58C0B-D80B-4541-97A4-A5B33A433FA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EAFC859-4EA0-4753-9B8F-5A3764ECE375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AE5CE1-7E39-4B22-A780-CF8D846E9B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/>
            <a:t>Logistic Regression- </a:t>
          </a:r>
          <a:r>
            <a:rPr lang="en-US"/>
            <a:t>Viable for screening but requires follow-up test</a:t>
          </a:r>
        </a:p>
      </dgm:t>
    </dgm:pt>
    <dgm:pt modelId="{D4F07201-4681-4811-BE44-9F823D46F6F4}" type="parTrans" cxnId="{3A657A74-7FA2-4464-A1E9-50DAFD8A40C5}">
      <dgm:prSet/>
      <dgm:spPr/>
      <dgm:t>
        <a:bodyPr/>
        <a:lstStyle/>
        <a:p>
          <a:endParaRPr lang="en-US"/>
        </a:p>
      </dgm:t>
    </dgm:pt>
    <dgm:pt modelId="{AA633104-17D3-4715-A978-6B74DC17C4CC}" type="sibTrans" cxnId="{3A657A74-7FA2-4464-A1E9-50DAFD8A40C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7B992DC-A4D6-4F39-B4DB-6003173E44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/>
            <a:t>Decision Tree/Random Forest- </a:t>
          </a:r>
          <a:r>
            <a:rPr lang="en-US"/>
            <a:t>Limited clinical use because of low recall</a:t>
          </a:r>
        </a:p>
      </dgm:t>
    </dgm:pt>
    <dgm:pt modelId="{329A1AFC-A2FE-43CA-8BF1-A1BF80150595}" type="parTrans" cxnId="{D72C188A-565F-4CF3-BF31-7CB211756A03}">
      <dgm:prSet/>
      <dgm:spPr/>
      <dgm:t>
        <a:bodyPr/>
        <a:lstStyle/>
        <a:p>
          <a:endParaRPr lang="en-US"/>
        </a:p>
      </dgm:t>
    </dgm:pt>
    <dgm:pt modelId="{21E8D43C-9511-4D7E-BB54-48653FEFFA44}" type="sibTrans" cxnId="{D72C188A-565F-4CF3-BF31-7CB211756A0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0E900C7-6DB0-4019-A71B-646D50FF7D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/>
            <a:t>Impact-</a:t>
          </a:r>
          <a:r>
            <a:rPr lang="en-US"/>
            <a:t> High recall reduces mortality risk/False positives can strain resources</a:t>
          </a:r>
        </a:p>
      </dgm:t>
    </dgm:pt>
    <dgm:pt modelId="{F1FA273C-BEF0-4318-AB79-213ACAE620D6}" type="parTrans" cxnId="{B1FB6DD8-95AB-4DE4-9604-20BB7365823C}">
      <dgm:prSet/>
      <dgm:spPr/>
      <dgm:t>
        <a:bodyPr/>
        <a:lstStyle/>
        <a:p>
          <a:endParaRPr lang="en-US"/>
        </a:p>
      </dgm:t>
    </dgm:pt>
    <dgm:pt modelId="{365F5128-B8EE-4EEB-80E7-55530CC34740}" type="sibTrans" cxnId="{B1FB6DD8-95AB-4DE4-9604-20BB7365823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0D8FD72-3140-4842-A4C5-333F6C47BB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/>
            <a:t>Overall Take: </a:t>
          </a:r>
          <a:r>
            <a:rPr lang="en-US"/>
            <a:t>Early detection can optimize healthcare resources</a:t>
          </a:r>
        </a:p>
      </dgm:t>
    </dgm:pt>
    <dgm:pt modelId="{84C4DF9A-51B6-4F90-82D3-9CA52F6F0FEE}" type="parTrans" cxnId="{A75C0334-9839-4E22-90BF-CD04AF0E42EA}">
      <dgm:prSet/>
      <dgm:spPr/>
      <dgm:t>
        <a:bodyPr/>
        <a:lstStyle/>
        <a:p>
          <a:endParaRPr lang="en-US"/>
        </a:p>
      </dgm:t>
    </dgm:pt>
    <dgm:pt modelId="{7B5A98DE-3127-4C28-ADDC-4C72AF64A942}" type="sibTrans" cxnId="{A75C0334-9839-4E22-90BF-CD04AF0E42EA}">
      <dgm:prSet/>
      <dgm:spPr/>
      <dgm:t>
        <a:bodyPr/>
        <a:lstStyle/>
        <a:p>
          <a:endParaRPr lang="en-US"/>
        </a:p>
      </dgm:t>
    </dgm:pt>
    <dgm:pt modelId="{0C24FE73-64B5-4B19-BC20-499C8F7E7CB0}" type="pres">
      <dgm:prSet presAssocID="{FEAFC859-4EA0-4753-9B8F-5A3764ECE375}" presName="root" presStyleCnt="0">
        <dgm:presLayoutVars>
          <dgm:dir/>
          <dgm:resizeHandles val="exact"/>
        </dgm:presLayoutVars>
      </dgm:prSet>
      <dgm:spPr/>
    </dgm:pt>
    <dgm:pt modelId="{07D9EE8E-21C1-460C-9F81-D9392EFB8F45}" type="pres">
      <dgm:prSet presAssocID="{FEAFC859-4EA0-4753-9B8F-5A3764ECE375}" presName="container" presStyleCnt="0">
        <dgm:presLayoutVars>
          <dgm:dir/>
          <dgm:resizeHandles val="exact"/>
        </dgm:presLayoutVars>
      </dgm:prSet>
      <dgm:spPr/>
    </dgm:pt>
    <dgm:pt modelId="{5823EF3B-1D5E-403B-BA3B-1AD3E9AD2B05}" type="pres">
      <dgm:prSet presAssocID="{45AE5CE1-7E39-4B22-A780-CF8D846E9BD9}" presName="compNode" presStyleCnt="0"/>
      <dgm:spPr/>
    </dgm:pt>
    <dgm:pt modelId="{99319B43-E176-4011-B67B-4E1DCE7842FB}" type="pres">
      <dgm:prSet presAssocID="{45AE5CE1-7E39-4B22-A780-CF8D846E9BD9}" presName="iconBgRect" presStyleLbl="bgShp" presStyleIdx="0" presStyleCnt="4"/>
      <dgm:spPr/>
    </dgm:pt>
    <dgm:pt modelId="{C2F21333-246A-43DE-9622-524FDE79950C}" type="pres">
      <dgm:prSet presAssocID="{45AE5CE1-7E39-4B22-A780-CF8D846E9BD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0BAB932-0EDB-4E41-87B5-DB37F70A0140}" type="pres">
      <dgm:prSet presAssocID="{45AE5CE1-7E39-4B22-A780-CF8D846E9BD9}" presName="spaceRect" presStyleCnt="0"/>
      <dgm:spPr/>
    </dgm:pt>
    <dgm:pt modelId="{EA19E8D7-3706-4231-8B68-FF996C3A2E35}" type="pres">
      <dgm:prSet presAssocID="{45AE5CE1-7E39-4B22-A780-CF8D846E9BD9}" presName="textRect" presStyleLbl="revTx" presStyleIdx="0" presStyleCnt="4">
        <dgm:presLayoutVars>
          <dgm:chMax val="1"/>
          <dgm:chPref val="1"/>
        </dgm:presLayoutVars>
      </dgm:prSet>
      <dgm:spPr/>
    </dgm:pt>
    <dgm:pt modelId="{9FCD49BE-0891-4099-ACD1-384B9F543F5E}" type="pres">
      <dgm:prSet presAssocID="{AA633104-17D3-4715-A978-6B74DC17C4CC}" presName="sibTrans" presStyleLbl="sibTrans2D1" presStyleIdx="0" presStyleCnt="0"/>
      <dgm:spPr/>
    </dgm:pt>
    <dgm:pt modelId="{34C89C74-B9E3-4E38-A9F5-5AAE7B751BD7}" type="pres">
      <dgm:prSet presAssocID="{D7B992DC-A4D6-4F39-B4DB-6003173E4432}" presName="compNode" presStyleCnt="0"/>
      <dgm:spPr/>
    </dgm:pt>
    <dgm:pt modelId="{5BC83FF0-31D2-4A0A-A83A-D6DE0F3DD0A0}" type="pres">
      <dgm:prSet presAssocID="{D7B992DC-A4D6-4F39-B4DB-6003173E4432}" presName="iconBgRect" presStyleLbl="bgShp" presStyleIdx="1" presStyleCnt="4"/>
      <dgm:spPr/>
    </dgm:pt>
    <dgm:pt modelId="{AA1DFF92-3203-45F1-8D61-9C7F0169F382}" type="pres">
      <dgm:prSet presAssocID="{D7B992DC-A4D6-4F39-B4DB-6003173E443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4469A7D6-1AD5-47D5-AE6D-5CC0FAF7B1DC}" type="pres">
      <dgm:prSet presAssocID="{D7B992DC-A4D6-4F39-B4DB-6003173E4432}" presName="spaceRect" presStyleCnt="0"/>
      <dgm:spPr/>
    </dgm:pt>
    <dgm:pt modelId="{33B6756B-D558-4C00-AEE5-1D90E8146B6D}" type="pres">
      <dgm:prSet presAssocID="{D7B992DC-A4D6-4F39-B4DB-6003173E4432}" presName="textRect" presStyleLbl="revTx" presStyleIdx="1" presStyleCnt="4">
        <dgm:presLayoutVars>
          <dgm:chMax val="1"/>
          <dgm:chPref val="1"/>
        </dgm:presLayoutVars>
      </dgm:prSet>
      <dgm:spPr/>
    </dgm:pt>
    <dgm:pt modelId="{C4B30E7C-EC48-43F3-A494-5727983F6233}" type="pres">
      <dgm:prSet presAssocID="{21E8D43C-9511-4D7E-BB54-48653FEFFA44}" presName="sibTrans" presStyleLbl="sibTrans2D1" presStyleIdx="0" presStyleCnt="0"/>
      <dgm:spPr/>
    </dgm:pt>
    <dgm:pt modelId="{F9B8C721-41A9-4F32-B3C6-BA79FC88639A}" type="pres">
      <dgm:prSet presAssocID="{20E900C7-6DB0-4019-A71B-646D50FF7D38}" presName="compNode" presStyleCnt="0"/>
      <dgm:spPr/>
    </dgm:pt>
    <dgm:pt modelId="{E6600058-0F97-4CC4-852D-CB55B674BC30}" type="pres">
      <dgm:prSet presAssocID="{20E900C7-6DB0-4019-A71B-646D50FF7D38}" presName="iconBgRect" presStyleLbl="bgShp" presStyleIdx="2" presStyleCnt="4"/>
      <dgm:spPr/>
    </dgm:pt>
    <dgm:pt modelId="{7EC2AB28-3A06-4E5A-A2B6-E4582139D426}" type="pres">
      <dgm:prSet presAssocID="{20E900C7-6DB0-4019-A71B-646D50FF7D3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"/>
        </a:ext>
      </dgm:extLst>
    </dgm:pt>
    <dgm:pt modelId="{CCE7573E-5A00-4A04-BD99-C482D83C3C7C}" type="pres">
      <dgm:prSet presAssocID="{20E900C7-6DB0-4019-A71B-646D50FF7D38}" presName="spaceRect" presStyleCnt="0"/>
      <dgm:spPr/>
    </dgm:pt>
    <dgm:pt modelId="{FBC93457-C42C-461C-9725-8B933492F2E4}" type="pres">
      <dgm:prSet presAssocID="{20E900C7-6DB0-4019-A71B-646D50FF7D38}" presName="textRect" presStyleLbl="revTx" presStyleIdx="2" presStyleCnt="4">
        <dgm:presLayoutVars>
          <dgm:chMax val="1"/>
          <dgm:chPref val="1"/>
        </dgm:presLayoutVars>
      </dgm:prSet>
      <dgm:spPr/>
    </dgm:pt>
    <dgm:pt modelId="{30347223-3C38-4125-BFF3-D969AB9A9CD7}" type="pres">
      <dgm:prSet presAssocID="{365F5128-B8EE-4EEB-80E7-55530CC34740}" presName="sibTrans" presStyleLbl="sibTrans2D1" presStyleIdx="0" presStyleCnt="0"/>
      <dgm:spPr/>
    </dgm:pt>
    <dgm:pt modelId="{3DDB67B5-275B-4332-99B7-7B98F9E082AF}" type="pres">
      <dgm:prSet presAssocID="{20D8FD72-3140-4842-A4C5-333F6C47BB60}" presName="compNode" presStyleCnt="0"/>
      <dgm:spPr/>
    </dgm:pt>
    <dgm:pt modelId="{9E746A18-53CD-4DF5-9890-4D03D12634BC}" type="pres">
      <dgm:prSet presAssocID="{20D8FD72-3140-4842-A4C5-333F6C47BB60}" presName="iconBgRect" presStyleLbl="bgShp" presStyleIdx="3" presStyleCnt="4"/>
      <dgm:spPr/>
    </dgm:pt>
    <dgm:pt modelId="{929C7908-C1F7-468C-9875-D611440E00ED}" type="pres">
      <dgm:prSet presAssocID="{20D8FD72-3140-4842-A4C5-333F6C47BB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EA6C6E39-8E6B-490A-A558-DC7B6BBDDE78}" type="pres">
      <dgm:prSet presAssocID="{20D8FD72-3140-4842-A4C5-333F6C47BB60}" presName="spaceRect" presStyleCnt="0"/>
      <dgm:spPr/>
    </dgm:pt>
    <dgm:pt modelId="{F5608D59-E34E-4F1B-8E1E-51193B46C05E}" type="pres">
      <dgm:prSet presAssocID="{20D8FD72-3140-4842-A4C5-333F6C47BB6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C278B06-BB23-49B5-92E6-D303DB2934E7}" type="presOf" srcId="{45AE5CE1-7E39-4B22-A780-CF8D846E9BD9}" destId="{EA19E8D7-3706-4231-8B68-FF996C3A2E35}" srcOrd="0" destOrd="0" presId="urn:microsoft.com/office/officeart/2018/2/layout/IconCircleList"/>
    <dgm:cxn modelId="{FA35F922-944E-4B9E-A509-E70C0A9F351A}" type="presOf" srcId="{FEAFC859-4EA0-4753-9B8F-5A3764ECE375}" destId="{0C24FE73-64B5-4B19-BC20-499C8F7E7CB0}" srcOrd="0" destOrd="0" presId="urn:microsoft.com/office/officeart/2018/2/layout/IconCircleList"/>
    <dgm:cxn modelId="{A75C0334-9839-4E22-90BF-CD04AF0E42EA}" srcId="{FEAFC859-4EA0-4753-9B8F-5A3764ECE375}" destId="{20D8FD72-3140-4842-A4C5-333F6C47BB60}" srcOrd="3" destOrd="0" parTransId="{84C4DF9A-51B6-4F90-82D3-9CA52F6F0FEE}" sibTransId="{7B5A98DE-3127-4C28-ADDC-4C72AF64A942}"/>
    <dgm:cxn modelId="{306A1E36-D578-47B3-84FB-267E3BCEC036}" type="presOf" srcId="{20E900C7-6DB0-4019-A71B-646D50FF7D38}" destId="{FBC93457-C42C-461C-9725-8B933492F2E4}" srcOrd="0" destOrd="0" presId="urn:microsoft.com/office/officeart/2018/2/layout/IconCircleList"/>
    <dgm:cxn modelId="{3A657A74-7FA2-4464-A1E9-50DAFD8A40C5}" srcId="{FEAFC859-4EA0-4753-9B8F-5A3764ECE375}" destId="{45AE5CE1-7E39-4B22-A780-CF8D846E9BD9}" srcOrd="0" destOrd="0" parTransId="{D4F07201-4681-4811-BE44-9F823D46F6F4}" sibTransId="{AA633104-17D3-4715-A978-6B74DC17C4CC}"/>
    <dgm:cxn modelId="{D72C188A-565F-4CF3-BF31-7CB211756A03}" srcId="{FEAFC859-4EA0-4753-9B8F-5A3764ECE375}" destId="{D7B992DC-A4D6-4F39-B4DB-6003173E4432}" srcOrd="1" destOrd="0" parTransId="{329A1AFC-A2FE-43CA-8BF1-A1BF80150595}" sibTransId="{21E8D43C-9511-4D7E-BB54-48653FEFFA44}"/>
    <dgm:cxn modelId="{42EB349E-F54E-401B-8EE0-D603716E39C3}" type="presOf" srcId="{21E8D43C-9511-4D7E-BB54-48653FEFFA44}" destId="{C4B30E7C-EC48-43F3-A494-5727983F6233}" srcOrd="0" destOrd="0" presId="urn:microsoft.com/office/officeart/2018/2/layout/IconCircleList"/>
    <dgm:cxn modelId="{46789DB4-8BD3-4493-9447-EC8F31E0D9AC}" type="presOf" srcId="{AA633104-17D3-4715-A978-6B74DC17C4CC}" destId="{9FCD49BE-0891-4099-ACD1-384B9F543F5E}" srcOrd="0" destOrd="0" presId="urn:microsoft.com/office/officeart/2018/2/layout/IconCircleList"/>
    <dgm:cxn modelId="{9B4B68BF-390A-4DFA-B8F5-4D22CB09E720}" type="presOf" srcId="{D7B992DC-A4D6-4F39-B4DB-6003173E4432}" destId="{33B6756B-D558-4C00-AEE5-1D90E8146B6D}" srcOrd="0" destOrd="0" presId="urn:microsoft.com/office/officeart/2018/2/layout/IconCircleList"/>
    <dgm:cxn modelId="{B1FB6DD8-95AB-4DE4-9604-20BB7365823C}" srcId="{FEAFC859-4EA0-4753-9B8F-5A3764ECE375}" destId="{20E900C7-6DB0-4019-A71B-646D50FF7D38}" srcOrd="2" destOrd="0" parTransId="{F1FA273C-BEF0-4318-AB79-213ACAE620D6}" sibTransId="{365F5128-B8EE-4EEB-80E7-55530CC34740}"/>
    <dgm:cxn modelId="{39F9C3DE-0DE7-430C-BAE7-09F19B8B4E26}" type="presOf" srcId="{365F5128-B8EE-4EEB-80E7-55530CC34740}" destId="{30347223-3C38-4125-BFF3-D969AB9A9CD7}" srcOrd="0" destOrd="0" presId="urn:microsoft.com/office/officeart/2018/2/layout/IconCircleList"/>
    <dgm:cxn modelId="{E5C4E2F0-12F2-473F-81E7-8740BA69F539}" type="presOf" srcId="{20D8FD72-3140-4842-A4C5-333F6C47BB60}" destId="{F5608D59-E34E-4F1B-8E1E-51193B46C05E}" srcOrd="0" destOrd="0" presId="urn:microsoft.com/office/officeart/2018/2/layout/IconCircleList"/>
    <dgm:cxn modelId="{7B86C5D2-1FCD-4B65-8C2C-0DEFA2683D87}" type="presParOf" srcId="{0C24FE73-64B5-4B19-BC20-499C8F7E7CB0}" destId="{07D9EE8E-21C1-460C-9F81-D9392EFB8F45}" srcOrd="0" destOrd="0" presId="urn:microsoft.com/office/officeart/2018/2/layout/IconCircleList"/>
    <dgm:cxn modelId="{FA5CCFA4-AD12-474A-9840-96CA2FAABB5F}" type="presParOf" srcId="{07D9EE8E-21C1-460C-9F81-D9392EFB8F45}" destId="{5823EF3B-1D5E-403B-BA3B-1AD3E9AD2B05}" srcOrd="0" destOrd="0" presId="urn:microsoft.com/office/officeart/2018/2/layout/IconCircleList"/>
    <dgm:cxn modelId="{FAA146D7-934F-4A7E-AB03-1C7CDD3F22FC}" type="presParOf" srcId="{5823EF3B-1D5E-403B-BA3B-1AD3E9AD2B05}" destId="{99319B43-E176-4011-B67B-4E1DCE7842FB}" srcOrd="0" destOrd="0" presId="urn:microsoft.com/office/officeart/2018/2/layout/IconCircleList"/>
    <dgm:cxn modelId="{244F1BC3-6F47-4B00-B6CB-2FCE47165E81}" type="presParOf" srcId="{5823EF3B-1D5E-403B-BA3B-1AD3E9AD2B05}" destId="{C2F21333-246A-43DE-9622-524FDE79950C}" srcOrd="1" destOrd="0" presId="urn:microsoft.com/office/officeart/2018/2/layout/IconCircleList"/>
    <dgm:cxn modelId="{339917E2-E72C-40DC-94FF-216DE7443986}" type="presParOf" srcId="{5823EF3B-1D5E-403B-BA3B-1AD3E9AD2B05}" destId="{90BAB932-0EDB-4E41-87B5-DB37F70A0140}" srcOrd="2" destOrd="0" presId="urn:microsoft.com/office/officeart/2018/2/layout/IconCircleList"/>
    <dgm:cxn modelId="{95D61B7C-B86C-4299-9BD0-0A17487A7347}" type="presParOf" srcId="{5823EF3B-1D5E-403B-BA3B-1AD3E9AD2B05}" destId="{EA19E8D7-3706-4231-8B68-FF996C3A2E35}" srcOrd="3" destOrd="0" presId="urn:microsoft.com/office/officeart/2018/2/layout/IconCircleList"/>
    <dgm:cxn modelId="{D02839E0-9241-4D2C-80C0-98164B8D8CB0}" type="presParOf" srcId="{07D9EE8E-21C1-460C-9F81-D9392EFB8F45}" destId="{9FCD49BE-0891-4099-ACD1-384B9F543F5E}" srcOrd="1" destOrd="0" presId="urn:microsoft.com/office/officeart/2018/2/layout/IconCircleList"/>
    <dgm:cxn modelId="{1AFB9617-3C20-4BCB-B6A4-95F3ED2CC263}" type="presParOf" srcId="{07D9EE8E-21C1-460C-9F81-D9392EFB8F45}" destId="{34C89C74-B9E3-4E38-A9F5-5AAE7B751BD7}" srcOrd="2" destOrd="0" presId="urn:microsoft.com/office/officeart/2018/2/layout/IconCircleList"/>
    <dgm:cxn modelId="{BA0773F6-7C8E-4590-812C-70E16692ECED}" type="presParOf" srcId="{34C89C74-B9E3-4E38-A9F5-5AAE7B751BD7}" destId="{5BC83FF0-31D2-4A0A-A83A-D6DE0F3DD0A0}" srcOrd="0" destOrd="0" presId="urn:microsoft.com/office/officeart/2018/2/layout/IconCircleList"/>
    <dgm:cxn modelId="{B91E35AA-F3D1-4A7F-85E2-28F710132A8C}" type="presParOf" srcId="{34C89C74-B9E3-4E38-A9F5-5AAE7B751BD7}" destId="{AA1DFF92-3203-45F1-8D61-9C7F0169F382}" srcOrd="1" destOrd="0" presId="urn:microsoft.com/office/officeart/2018/2/layout/IconCircleList"/>
    <dgm:cxn modelId="{ED462A51-0A05-4CC6-8082-5DCEAE3D4689}" type="presParOf" srcId="{34C89C74-B9E3-4E38-A9F5-5AAE7B751BD7}" destId="{4469A7D6-1AD5-47D5-AE6D-5CC0FAF7B1DC}" srcOrd="2" destOrd="0" presId="urn:microsoft.com/office/officeart/2018/2/layout/IconCircleList"/>
    <dgm:cxn modelId="{4E3F20E7-98EF-44E9-81B9-BBD1FFDFB8D2}" type="presParOf" srcId="{34C89C74-B9E3-4E38-A9F5-5AAE7B751BD7}" destId="{33B6756B-D558-4C00-AEE5-1D90E8146B6D}" srcOrd="3" destOrd="0" presId="urn:microsoft.com/office/officeart/2018/2/layout/IconCircleList"/>
    <dgm:cxn modelId="{03EF0DAB-E956-4213-BE41-48868C3EADBC}" type="presParOf" srcId="{07D9EE8E-21C1-460C-9F81-D9392EFB8F45}" destId="{C4B30E7C-EC48-43F3-A494-5727983F6233}" srcOrd="3" destOrd="0" presId="urn:microsoft.com/office/officeart/2018/2/layout/IconCircleList"/>
    <dgm:cxn modelId="{36AC9E03-1B98-42FB-BB67-649A0AEE21BA}" type="presParOf" srcId="{07D9EE8E-21C1-460C-9F81-D9392EFB8F45}" destId="{F9B8C721-41A9-4F32-B3C6-BA79FC88639A}" srcOrd="4" destOrd="0" presId="urn:microsoft.com/office/officeart/2018/2/layout/IconCircleList"/>
    <dgm:cxn modelId="{E50A0A25-3F64-4258-ADF9-9056B4F0EEB2}" type="presParOf" srcId="{F9B8C721-41A9-4F32-B3C6-BA79FC88639A}" destId="{E6600058-0F97-4CC4-852D-CB55B674BC30}" srcOrd="0" destOrd="0" presId="urn:microsoft.com/office/officeart/2018/2/layout/IconCircleList"/>
    <dgm:cxn modelId="{5A5CE9A3-D7BA-447B-AF92-3EC38E640922}" type="presParOf" srcId="{F9B8C721-41A9-4F32-B3C6-BA79FC88639A}" destId="{7EC2AB28-3A06-4E5A-A2B6-E4582139D426}" srcOrd="1" destOrd="0" presId="urn:microsoft.com/office/officeart/2018/2/layout/IconCircleList"/>
    <dgm:cxn modelId="{668D888C-AF06-4690-B7CC-F86EBD39A8A5}" type="presParOf" srcId="{F9B8C721-41A9-4F32-B3C6-BA79FC88639A}" destId="{CCE7573E-5A00-4A04-BD99-C482D83C3C7C}" srcOrd="2" destOrd="0" presId="urn:microsoft.com/office/officeart/2018/2/layout/IconCircleList"/>
    <dgm:cxn modelId="{33264E1B-2167-4C71-8EEF-15B73158D3E9}" type="presParOf" srcId="{F9B8C721-41A9-4F32-B3C6-BA79FC88639A}" destId="{FBC93457-C42C-461C-9725-8B933492F2E4}" srcOrd="3" destOrd="0" presId="urn:microsoft.com/office/officeart/2018/2/layout/IconCircleList"/>
    <dgm:cxn modelId="{4BDA2180-8769-430E-9A8B-DC0AD6EFEF0C}" type="presParOf" srcId="{07D9EE8E-21C1-460C-9F81-D9392EFB8F45}" destId="{30347223-3C38-4125-BFF3-D969AB9A9CD7}" srcOrd="5" destOrd="0" presId="urn:microsoft.com/office/officeart/2018/2/layout/IconCircleList"/>
    <dgm:cxn modelId="{5228F739-90FA-4F54-9F05-CED241BB40FB}" type="presParOf" srcId="{07D9EE8E-21C1-460C-9F81-D9392EFB8F45}" destId="{3DDB67B5-275B-4332-99B7-7B98F9E082AF}" srcOrd="6" destOrd="0" presId="urn:microsoft.com/office/officeart/2018/2/layout/IconCircleList"/>
    <dgm:cxn modelId="{9AC38751-A336-49D2-8065-A981B66D933B}" type="presParOf" srcId="{3DDB67B5-275B-4332-99B7-7B98F9E082AF}" destId="{9E746A18-53CD-4DF5-9890-4D03D12634BC}" srcOrd="0" destOrd="0" presId="urn:microsoft.com/office/officeart/2018/2/layout/IconCircleList"/>
    <dgm:cxn modelId="{9DC250CC-7466-4D30-A46E-64D199150F2E}" type="presParOf" srcId="{3DDB67B5-275B-4332-99B7-7B98F9E082AF}" destId="{929C7908-C1F7-468C-9875-D611440E00ED}" srcOrd="1" destOrd="0" presId="urn:microsoft.com/office/officeart/2018/2/layout/IconCircleList"/>
    <dgm:cxn modelId="{28D3CFC7-2AE8-47DB-90FA-4E9040B2C875}" type="presParOf" srcId="{3DDB67B5-275B-4332-99B7-7B98F9E082AF}" destId="{EA6C6E39-8E6B-490A-A558-DC7B6BBDDE78}" srcOrd="2" destOrd="0" presId="urn:microsoft.com/office/officeart/2018/2/layout/IconCircleList"/>
    <dgm:cxn modelId="{FDFDEB4F-40FD-44FA-84E4-02A59AE82A5A}" type="presParOf" srcId="{3DDB67B5-275B-4332-99B7-7B98F9E082AF}" destId="{F5608D59-E34E-4F1B-8E1E-51193B46C05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0289358-05D4-4969-B02B-66DC46FC509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05F428B0-7C51-4EC3-9DAA-0883C79D8E3F}">
      <dgm:prSet/>
      <dgm:spPr/>
      <dgm:t>
        <a:bodyPr/>
        <a:lstStyle/>
        <a:p>
          <a:pPr>
            <a:defRPr b="1"/>
          </a:pPr>
          <a:r>
            <a:rPr lang="en-US" b="1"/>
            <a:t>Data enhancement:</a:t>
          </a:r>
          <a:endParaRPr lang="en-US"/>
        </a:p>
      </dgm:t>
    </dgm:pt>
    <dgm:pt modelId="{0D64C0F6-D825-4768-810D-BA3711677899}" type="parTrans" cxnId="{DA76822A-7F22-4C24-8971-B46296CDEAC0}">
      <dgm:prSet/>
      <dgm:spPr/>
      <dgm:t>
        <a:bodyPr/>
        <a:lstStyle/>
        <a:p>
          <a:endParaRPr lang="en-US"/>
        </a:p>
      </dgm:t>
    </dgm:pt>
    <dgm:pt modelId="{1A213A63-4BDA-44FF-AB7C-613DEB7387FE}" type="sibTrans" cxnId="{DA76822A-7F22-4C24-8971-B46296CDEAC0}">
      <dgm:prSet/>
      <dgm:spPr/>
      <dgm:t>
        <a:bodyPr/>
        <a:lstStyle/>
        <a:p>
          <a:endParaRPr lang="en-US"/>
        </a:p>
      </dgm:t>
    </dgm:pt>
    <dgm:pt modelId="{64CD3125-E34B-4A7F-958B-171CC467FDD2}">
      <dgm:prSet/>
      <dgm:spPr/>
      <dgm:t>
        <a:bodyPr/>
        <a:lstStyle/>
        <a:p>
          <a:r>
            <a:rPr lang="en-US"/>
            <a:t>Combining Systolic/Diastolic blood pressure into an average</a:t>
          </a:r>
        </a:p>
      </dgm:t>
    </dgm:pt>
    <dgm:pt modelId="{760E1755-5AB9-4CF7-90C8-BF48CA6470B0}" type="parTrans" cxnId="{9F4415CE-1208-4DF8-816B-D590A2A24C82}">
      <dgm:prSet/>
      <dgm:spPr/>
      <dgm:t>
        <a:bodyPr/>
        <a:lstStyle/>
        <a:p>
          <a:endParaRPr lang="en-US"/>
        </a:p>
      </dgm:t>
    </dgm:pt>
    <dgm:pt modelId="{32751E43-767C-4B20-A61D-31E2E3E97E48}" type="sibTrans" cxnId="{9F4415CE-1208-4DF8-816B-D590A2A24C82}">
      <dgm:prSet/>
      <dgm:spPr/>
      <dgm:t>
        <a:bodyPr/>
        <a:lstStyle/>
        <a:p>
          <a:endParaRPr lang="en-US"/>
        </a:p>
      </dgm:t>
    </dgm:pt>
    <dgm:pt modelId="{89A02F8F-36D6-41D1-BAE8-8D36B4EAB543}">
      <dgm:prSet/>
      <dgm:spPr/>
      <dgm:t>
        <a:bodyPr/>
        <a:lstStyle/>
        <a:p>
          <a:r>
            <a:rPr lang="en-US"/>
            <a:t>Reintroducing “Country” and “Continent” for socio-economic analysis</a:t>
          </a:r>
        </a:p>
      </dgm:t>
    </dgm:pt>
    <dgm:pt modelId="{2E2C281A-A9E7-468A-9E56-80F7483A73E5}" type="parTrans" cxnId="{3ED60363-80B8-45E0-A9A5-9FEBCBB08375}">
      <dgm:prSet/>
      <dgm:spPr/>
      <dgm:t>
        <a:bodyPr/>
        <a:lstStyle/>
        <a:p>
          <a:endParaRPr lang="en-US"/>
        </a:p>
      </dgm:t>
    </dgm:pt>
    <dgm:pt modelId="{27B38853-864E-410B-B92B-54CD8B40A278}" type="sibTrans" cxnId="{3ED60363-80B8-45E0-A9A5-9FEBCBB08375}">
      <dgm:prSet/>
      <dgm:spPr/>
      <dgm:t>
        <a:bodyPr/>
        <a:lstStyle/>
        <a:p>
          <a:endParaRPr lang="en-US"/>
        </a:p>
      </dgm:t>
    </dgm:pt>
    <dgm:pt modelId="{7724141B-4506-4A50-ACD4-54E6FD294B46}">
      <dgm:prSet/>
      <dgm:spPr/>
      <dgm:t>
        <a:bodyPr/>
        <a:lstStyle/>
        <a:p>
          <a:pPr>
            <a:defRPr b="1"/>
          </a:pPr>
          <a:r>
            <a:rPr lang="en-US" b="1"/>
            <a:t>Model Refinements: </a:t>
          </a:r>
          <a:endParaRPr lang="en-US"/>
        </a:p>
      </dgm:t>
    </dgm:pt>
    <dgm:pt modelId="{C544EA00-280A-4155-9FF9-DF4933907CFE}" type="parTrans" cxnId="{6D3B6BD3-4ADD-4D59-9102-A188FAB366F8}">
      <dgm:prSet/>
      <dgm:spPr/>
      <dgm:t>
        <a:bodyPr/>
        <a:lstStyle/>
        <a:p>
          <a:endParaRPr lang="en-US"/>
        </a:p>
      </dgm:t>
    </dgm:pt>
    <dgm:pt modelId="{2BAF583B-4ED2-48A6-AE9E-52F21B64228E}" type="sibTrans" cxnId="{6D3B6BD3-4ADD-4D59-9102-A188FAB366F8}">
      <dgm:prSet/>
      <dgm:spPr/>
      <dgm:t>
        <a:bodyPr/>
        <a:lstStyle/>
        <a:p>
          <a:endParaRPr lang="en-US"/>
        </a:p>
      </dgm:t>
    </dgm:pt>
    <dgm:pt modelId="{C4DB122D-EADA-4AF7-9204-5598B5AEBF74}">
      <dgm:prSet/>
      <dgm:spPr/>
      <dgm:t>
        <a:bodyPr/>
        <a:lstStyle/>
        <a:p>
          <a:r>
            <a:rPr lang="en-US"/>
            <a:t>Testing different classification thresholds </a:t>
          </a:r>
        </a:p>
      </dgm:t>
    </dgm:pt>
    <dgm:pt modelId="{3C93CE71-6C2D-467F-BA30-5E9321F811BD}" type="parTrans" cxnId="{DCC98B28-2605-4997-AF89-80FD69B7D1FD}">
      <dgm:prSet/>
      <dgm:spPr/>
      <dgm:t>
        <a:bodyPr/>
        <a:lstStyle/>
        <a:p>
          <a:endParaRPr lang="en-US"/>
        </a:p>
      </dgm:t>
    </dgm:pt>
    <dgm:pt modelId="{6B5CF38C-1BDC-4FB5-8236-D359D3EF1BC0}" type="sibTrans" cxnId="{DCC98B28-2605-4997-AF89-80FD69B7D1FD}">
      <dgm:prSet/>
      <dgm:spPr/>
      <dgm:t>
        <a:bodyPr/>
        <a:lstStyle/>
        <a:p>
          <a:endParaRPr lang="en-US"/>
        </a:p>
      </dgm:t>
    </dgm:pt>
    <dgm:pt modelId="{D877DAAF-9F54-4EAC-86BD-02E4FF055C1B}">
      <dgm:prSet/>
      <dgm:spPr/>
      <dgm:t>
        <a:bodyPr/>
        <a:lstStyle/>
        <a:p>
          <a:r>
            <a:rPr lang="en-US"/>
            <a:t>Increasing “min_samples_leaf” to reduce overfitting</a:t>
          </a:r>
        </a:p>
      </dgm:t>
    </dgm:pt>
    <dgm:pt modelId="{CA051EFD-23A6-4A83-9415-9D4C816B545C}" type="parTrans" cxnId="{3DCA942D-F10B-4719-9290-C45A7DC2A6F3}">
      <dgm:prSet/>
      <dgm:spPr/>
      <dgm:t>
        <a:bodyPr/>
        <a:lstStyle/>
        <a:p>
          <a:endParaRPr lang="en-US"/>
        </a:p>
      </dgm:t>
    </dgm:pt>
    <dgm:pt modelId="{627E920F-7EB8-4157-8442-5103174B047D}" type="sibTrans" cxnId="{3DCA942D-F10B-4719-9290-C45A7DC2A6F3}">
      <dgm:prSet/>
      <dgm:spPr/>
      <dgm:t>
        <a:bodyPr/>
        <a:lstStyle/>
        <a:p>
          <a:endParaRPr lang="en-US"/>
        </a:p>
      </dgm:t>
    </dgm:pt>
    <dgm:pt modelId="{31EC7895-6DE6-45E9-B6BA-E6D4A3BC279C}">
      <dgm:prSet/>
      <dgm:spPr/>
      <dgm:t>
        <a:bodyPr/>
        <a:lstStyle/>
        <a:p>
          <a:pPr>
            <a:defRPr b="1"/>
          </a:pPr>
          <a:r>
            <a:rPr lang="en-US" b="1"/>
            <a:t>Goal: </a:t>
          </a:r>
          <a:endParaRPr lang="en-US"/>
        </a:p>
      </dgm:t>
    </dgm:pt>
    <dgm:pt modelId="{612979D8-323D-4CFF-A220-94323E01FD0D}" type="parTrans" cxnId="{82E65129-9DE5-465D-8F31-88FDB88C23EB}">
      <dgm:prSet/>
      <dgm:spPr/>
      <dgm:t>
        <a:bodyPr/>
        <a:lstStyle/>
        <a:p>
          <a:endParaRPr lang="en-US"/>
        </a:p>
      </dgm:t>
    </dgm:pt>
    <dgm:pt modelId="{DA7B6C5A-ABD3-46DB-9188-F64BC98EDA9E}" type="sibTrans" cxnId="{82E65129-9DE5-465D-8F31-88FDB88C23EB}">
      <dgm:prSet/>
      <dgm:spPr/>
      <dgm:t>
        <a:bodyPr/>
        <a:lstStyle/>
        <a:p>
          <a:endParaRPr lang="en-US"/>
        </a:p>
      </dgm:t>
    </dgm:pt>
    <dgm:pt modelId="{3A7E6191-A0A8-4D09-AF7C-325F8B465448}">
      <dgm:prSet/>
      <dgm:spPr/>
      <dgm:t>
        <a:bodyPr/>
        <a:lstStyle/>
        <a:p>
          <a:r>
            <a:rPr lang="en-US"/>
            <a:t>Achieve higher recall with improved precision </a:t>
          </a:r>
        </a:p>
      </dgm:t>
    </dgm:pt>
    <dgm:pt modelId="{8A28CE76-3D90-41B1-AA02-788F9BAB8F5D}" type="parTrans" cxnId="{9D42C435-534E-4CA8-BD0B-86420EBF3D85}">
      <dgm:prSet/>
      <dgm:spPr/>
      <dgm:t>
        <a:bodyPr/>
        <a:lstStyle/>
        <a:p>
          <a:endParaRPr lang="en-US"/>
        </a:p>
      </dgm:t>
    </dgm:pt>
    <dgm:pt modelId="{A8116689-FC8D-4725-A096-EA6DAE073C2F}" type="sibTrans" cxnId="{9D42C435-534E-4CA8-BD0B-86420EBF3D85}">
      <dgm:prSet/>
      <dgm:spPr/>
      <dgm:t>
        <a:bodyPr/>
        <a:lstStyle/>
        <a:p>
          <a:endParaRPr lang="en-US"/>
        </a:p>
      </dgm:t>
    </dgm:pt>
    <dgm:pt modelId="{EA8C5399-5574-422D-B2CF-895B0DC9C37B}" type="pres">
      <dgm:prSet presAssocID="{20289358-05D4-4969-B02B-66DC46FC509E}" presName="root" presStyleCnt="0">
        <dgm:presLayoutVars>
          <dgm:dir/>
          <dgm:resizeHandles val="exact"/>
        </dgm:presLayoutVars>
      </dgm:prSet>
      <dgm:spPr/>
    </dgm:pt>
    <dgm:pt modelId="{8450AC35-038C-49C8-BF39-750053FC0787}" type="pres">
      <dgm:prSet presAssocID="{05F428B0-7C51-4EC3-9DAA-0883C79D8E3F}" presName="compNode" presStyleCnt="0"/>
      <dgm:spPr/>
    </dgm:pt>
    <dgm:pt modelId="{7CC2363F-7B7B-4101-9BD6-F5B5EC222E78}" type="pres">
      <dgm:prSet presAssocID="{05F428B0-7C51-4EC3-9DAA-0883C79D8E3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Organ"/>
        </a:ext>
      </dgm:extLst>
    </dgm:pt>
    <dgm:pt modelId="{B69C5987-5C0C-4817-9EE6-F05E1EAE13F6}" type="pres">
      <dgm:prSet presAssocID="{05F428B0-7C51-4EC3-9DAA-0883C79D8E3F}" presName="iconSpace" presStyleCnt="0"/>
      <dgm:spPr/>
    </dgm:pt>
    <dgm:pt modelId="{159D9212-FD0C-489D-B565-2D2694EF8CEB}" type="pres">
      <dgm:prSet presAssocID="{05F428B0-7C51-4EC3-9DAA-0883C79D8E3F}" presName="parTx" presStyleLbl="revTx" presStyleIdx="0" presStyleCnt="6">
        <dgm:presLayoutVars>
          <dgm:chMax val="0"/>
          <dgm:chPref val="0"/>
        </dgm:presLayoutVars>
      </dgm:prSet>
      <dgm:spPr/>
    </dgm:pt>
    <dgm:pt modelId="{36E531D6-5528-4439-A90F-00FAA49FD17B}" type="pres">
      <dgm:prSet presAssocID="{05F428B0-7C51-4EC3-9DAA-0883C79D8E3F}" presName="txSpace" presStyleCnt="0"/>
      <dgm:spPr/>
    </dgm:pt>
    <dgm:pt modelId="{F67619E6-E005-4996-BE26-EF853EB8403F}" type="pres">
      <dgm:prSet presAssocID="{05F428B0-7C51-4EC3-9DAA-0883C79D8E3F}" presName="desTx" presStyleLbl="revTx" presStyleIdx="1" presStyleCnt="6">
        <dgm:presLayoutVars/>
      </dgm:prSet>
      <dgm:spPr/>
    </dgm:pt>
    <dgm:pt modelId="{39F63B56-00CD-449D-A033-E3460EB3882D}" type="pres">
      <dgm:prSet presAssocID="{1A213A63-4BDA-44FF-AB7C-613DEB7387FE}" presName="sibTrans" presStyleCnt="0"/>
      <dgm:spPr/>
    </dgm:pt>
    <dgm:pt modelId="{FDEA200F-914F-404B-8E16-A817E2A5464B}" type="pres">
      <dgm:prSet presAssocID="{7724141B-4506-4A50-ACD4-54E6FD294B46}" presName="compNode" presStyleCnt="0"/>
      <dgm:spPr/>
    </dgm:pt>
    <dgm:pt modelId="{471E201F-4FBF-4F7F-82B6-8508714794AE}" type="pres">
      <dgm:prSet presAssocID="{7724141B-4506-4A50-ACD4-54E6FD294B4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F84501AC-8E0D-4882-B51F-7336236CCC95}" type="pres">
      <dgm:prSet presAssocID="{7724141B-4506-4A50-ACD4-54E6FD294B46}" presName="iconSpace" presStyleCnt="0"/>
      <dgm:spPr/>
    </dgm:pt>
    <dgm:pt modelId="{843E0FBB-FDAF-46B7-8989-BCEF213D2D0F}" type="pres">
      <dgm:prSet presAssocID="{7724141B-4506-4A50-ACD4-54E6FD294B46}" presName="parTx" presStyleLbl="revTx" presStyleIdx="2" presStyleCnt="6">
        <dgm:presLayoutVars>
          <dgm:chMax val="0"/>
          <dgm:chPref val="0"/>
        </dgm:presLayoutVars>
      </dgm:prSet>
      <dgm:spPr/>
    </dgm:pt>
    <dgm:pt modelId="{5B9CBA46-C27A-4E10-AD83-081CDD26BFE7}" type="pres">
      <dgm:prSet presAssocID="{7724141B-4506-4A50-ACD4-54E6FD294B46}" presName="txSpace" presStyleCnt="0"/>
      <dgm:spPr/>
    </dgm:pt>
    <dgm:pt modelId="{05D4B261-5F7A-49F1-BCAA-AE5CE6CF2876}" type="pres">
      <dgm:prSet presAssocID="{7724141B-4506-4A50-ACD4-54E6FD294B46}" presName="desTx" presStyleLbl="revTx" presStyleIdx="3" presStyleCnt="6">
        <dgm:presLayoutVars/>
      </dgm:prSet>
      <dgm:spPr/>
    </dgm:pt>
    <dgm:pt modelId="{8F263584-7F31-4914-8D2F-37AA7033683B}" type="pres">
      <dgm:prSet presAssocID="{2BAF583B-4ED2-48A6-AE9E-52F21B64228E}" presName="sibTrans" presStyleCnt="0"/>
      <dgm:spPr/>
    </dgm:pt>
    <dgm:pt modelId="{0E1EC840-8086-4E0D-BC7E-1F5F171D897D}" type="pres">
      <dgm:prSet presAssocID="{31EC7895-6DE6-45E9-B6BA-E6D4A3BC279C}" presName="compNode" presStyleCnt="0"/>
      <dgm:spPr/>
    </dgm:pt>
    <dgm:pt modelId="{1D577D8E-CA7B-486E-AFC8-03D10E9CBE60}" type="pres">
      <dgm:prSet presAssocID="{31EC7895-6DE6-45E9-B6BA-E6D4A3BC279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5B733C9-7105-4CDF-BDAD-61625BCFAD6C}" type="pres">
      <dgm:prSet presAssocID="{31EC7895-6DE6-45E9-B6BA-E6D4A3BC279C}" presName="iconSpace" presStyleCnt="0"/>
      <dgm:spPr/>
    </dgm:pt>
    <dgm:pt modelId="{79B65DBF-B8C4-41AB-830E-9BCB515FC302}" type="pres">
      <dgm:prSet presAssocID="{31EC7895-6DE6-45E9-B6BA-E6D4A3BC279C}" presName="parTx" presStyleLbl="revTx" presStyleIdx="4" presStyleCnt="6">
        <dgm:presLayoutVars>
          <dgm:chMax val="0"/>
          <dgm:chPref val="0"/>
        </dgm:presLayoutVars>
      </dgm:prSet>
      <dgm:spPr/>
    </dgm:pt>
    <dgm:pt modelId="{F10D1FAA-9410-4BB7-93CE-90D44E055010}" type="pres">
      <dgm:prSet presAssocID="{31EC7895-6DE6-45E9-B6BA-E6D4A3BC279C}" presName="txSpace" presStyleCnt="0"/>
      <dgm:spPr/>
    </dgm:pt>
    <dgm:pt modelId="{657B843B-F6AD-4563-9FA6-3975A18F94D0}" type="pres">
      <dgm:prSet presAssocID="{31EC7895-6DE6-45E9-B6BA-E6D4A3BC279C}" presName="desTx" presStyleLbl="revTx" presStyleIdx="5" presStyleCnt="6">
        <dgm:presLayoutVars/>
      </dgm:prSet>
      <dgm:spPr/>
    </dgm:pt>
  </dgm:ptLst>
  <dgm:cxnLst>
    <dgm:cxn modelId="{468CB30B-94F0-4693-9383-CBED3A1393B4}" type="presOf" srcId="{31EC7895-6DE6-45E9-B6BA-E6D4A3BC279C}" destId="{79B65DBF-B8C4-41AB-830E-9BCB515FC302}" srcOrd="0" destOrd="0" presId="urn:microsoft.com/office/officeart/2018/2/layout/IconLabelDescriptionList"/>
    <dgm:cxn modelId="{9807611F-2506-4145-A667-87E147E2A8C1}" type="presOf" srcId="{D877DAAF-9F54-4EAC-86BD-02E4FF055C1B}" destId="{05D4B261-5F7A-49F1-BCAA-AE5CE6CF2876}" srcOrd="0" destOrd="1" presId="urn:microsoft.com/office/officeart/2018/2/layout/IconLabelDescriptionList"/>
    <dgm:cxn modelId="{DCC98B28-2605-4997-AF89-80FD69B7D1FD}" srcId="{7724141B-4506-4A50-ACD4-54E6FD294B46}" destId="{C4DB122D-EADA-4AF7-9204-5598B5AEBF74}" srcOrd="0" destOrd="0" parTransId="{3C93CE71-6C2D-467F-BA30-5E9321F811BD}" sibTransId="{6B5CF38C-1BDC-4FB5-8236-D359D3EF1BC0}"/>
    <dgm:cxn modelId="{82E65129-9DE5-465D-8F31-88FDB88C23EB}" srcId="{20289358-05D4-4969-B02B-66DC46FC509E}" destId="{31EC7895-6DE6-45E9-B6BA-E6D4A3BC279C}" srcOrd="2" destOrd="0" parTransId="{612979D8-323D-4CFF-A220-94323E01FD0D}" sibTransId="{DA7B6C5A-ABD3-46DB-9188-F64BC98EDA9E}"/>
    <dgm:cxn modelId="{DA76822A-7F22-4C24-8971-B46296CDEAC0}" srcId="{20289358-05D4-4969-B02B-66DC46FC509E}" destId="{05F428B0-7C51-4EC3-9DAA-0883C79D8E3F}" srcOrd="0" destOrd="0" parTransId="{0D64C0F6-D825-4768-810D-BA3711677899}" sibTransId="{1A213A63-4BDA-44FF-AB7C-613DEB7387FE}"/>
    <dgm:cxn modelId="{3DCA942D-F10B-4719-9290-C45A7DC2A6F3}" srcId="{7724141B-4506-4A50-ACD4-54E6FD294B46}" destId="{D877DAAF-9F54-4EAC-86BD-02E4FF055C1B}" srcOrd="1" destOrd="0" parTransId="{CA051EFD-23A6-4A83-9415-9D4C816B545C}" sibTransId="{627E920F-7EB8-4157-8442-5103174B047D}"/>
    <dgm:cxn modelId="{9D42C435-534E-4CA8-BD0B-86420EBF3D85}" srcId="{31EC7895-6DE6-45E9-B6BA-E6D4A3BC279C}" destId="{3A7E6191-A0A8-4D09-AF7C-325F8B465448}" srcOrd="0" destOrd="0" parTransId="{8A28CE76-3D90-41B1-AA02-788F9BAB8F5D}" sibTransId="{A8116689-FC8D-4725-A096-EA6DAE073C2F}"/>
    <dgm:cxn modelId="{EE491E43-5B2E-4416-8E4E-52F2213C59EF}" type="presOf" srcId="{7724141B-4506-4A50-ACD4-54E6FD294B46}" destId="{843E0FBB-FDAF-46B7-8989-BCEF213D2D0F}" srcOrd="0" destOrd="0" presId="urn:microsoft.com/office/officeart/2018/2/layout/IconLabelDescriptionList"/>
    <dgm:cxn modelId="{A5CBAE50-C3B8-42F7-A873-1606945FB4F2}" type="presOf" srcId="{20289358-05D4-4969-B02B-66DC46FC509E}" destId="{EA8C5399-5574-422D-B2CF-895B0DC9C37B}" srcOrd="0" destOrd="0" presId="urn:microsoft.com/office/officeart/2018/2/layout/IconLabelDescriptionList"/>
    <dgm:cxn modelId="{3ED60363-80B8-45E0-A9A5-9FEBCBB08375}" srcId="{05F428B0-7C51-4EC3-9DAA-0883C79D8E3F}" destId="{89A02F8F-36D6-41D1-BAE8-8D36B4EAB543}" srcOrd="1" destOrd="0" parTransId="{2E2C281A-A9E7-468A-9E56-80F7483A73E5}" sibTransId="{27B38853-864E-410B-B92B-54CD8B40A278}"/>
    <dgm:cxn modelId="{DBA2A48D-0A4F-4702-B803-BF46B7273D7B}" type="presOf" srcId="{3A7E6191-A0A8-4D09-AF7C-325F8B465448}" destId="{657B843B-F6AD-4563-9FA6-3975A18F94D0}" srcOrd="0" destOrd="0" presId="urn:microsoft.com/office/officeart/2018/2/layout/IconLabelDescriptionList"/>
    <dgm:cxn modelId="{EFE2F6A7-37EF-47F0-B27A-0F909E7417C8}" type="presOf" srcId="{C4DB122D-EADA-4AF7-9204-5598B5AEBF74}" destId="{05D4B261-5F7A-49F1-BCAA-AE5CE6CF2876}" srcOrd="0" destOrd="0" presId="urn:microsoft.com/office/officeart/2018/2/layout/IconLabelDescriptionList"/>
    <dgm:cxn modelId="{9F4415CE-1208-4DF8-816B-D590A2A24C82}" srcId="{05F428B0-7C51-4EC3-9DAA-0883C79D8E3F}" destId="{64CD3125-E34B-4A7F-958B-171CC467FDD2}" srcOrd="0" destOrd="0" parTransId="{760E1755-5AB9-4CF7-90C8-BF48CA6470B0}" sibTransId="{32751E43-767C-4B20-A61D-31E2E3E97E48}"/>
    <dgm:cxn modelId="{53B31DCF-E9E4-4397-B96D-07DB8E38E46B}" type="presOf" srcId="{89A02F8F-36D6-41D1-BAE8-8D36B4EAB543}" destId="{F67619E6-E005-4996-BE26-EF853EB8403F}" srcOrd="0" destOrd="1" presId="urn:microsoft.com/office/officeart/2018/2/layout/IconLabelDescriptionList"/>
    <dgm:cxn modelId="{6D3B6BD3-4ADD-4D59-9102-A188FAB366F8}" srcId="{20289358-05D4-4969-B02B-66DC46FC509E}" destId="{7724141B-4506-4A50-ACD4-54E6FD294B46}" srcOrd="1" destOrd="0" parTransId="{C544EA00-280A-4155-9FF9-DF4933907CFE}" sibTransId="{2BAF583B-4ED2-48A6-AE9E-52F21B64228E}"/>
    <dgm:cxn modelId="{99B8E5E7-A8FA-4C50-96EF-C50FEA5BD753}" type="presOf" srcId="{64CD3125-E34B-4A7F-958B-171CC467FDD2}" destId="{F67619E6-E005-4996-BE26-EF853EB8403F}" srcOrd="0" destOrd="0" presId="urn:microsoft.com/office/officeart/2018/2/layout/IconLabelDescriptionList"/>
    <dgm:cxn modelId="{98E9C4F2-6BF7-4CA5-931B-EDD4F82058F1}" type="presOf" srcId="{05F428B0-7C51-4EC3-9DAA-0883C79D8E3F}" destId="{159D9212-FD0C-489D-B565-2D2694EF8CEB}" srcOrd="0" destOrd="0" presId="urn:microsoft.com/office/officeart/2018/2/layout/IconLabelDescriptionList"/>
    <dgm:cxn modelId="{4D62F676-93AF-4DA6-A7B4-549973915318}" type="presParOf" srcId="{EA8C5399-5574-422D-B2CF-895B0DC9C37B}" destId="{8450AC35-038C-49C8-BF39-750053FC0787}" srcOrd="0" destOrd="0" presId="urn:microsoft.com/office/officeart/2018/2/layout/IconLabelDescriptionList"/>
    <dgm:cxn modelId="{57E4D620-6D58-4CDC-9C34-C76FEF475BFA}" type="presParOf" srcId="{8450AC35-038C-49C8-BF39-750053FC0787}" destId="{7CC2363F-7B7B-4101-9BD6-F5B5EC222E78}" srcOrd="0" destOrd="0" presId="urn:microsoft.com/office/officeart/2018/2/layout/IconLabelDescriptionList"/>
    <dgm:cxn modelId="{714EE164-53C2-45F4-85C0-A5075D418CC8}" type="presParOf" srcId="{8450AC35-038C-49C8-BF39-750053FC0787}" destId="{B69C5987-5C0C-4817-9EE6-F05E1EAE13F6}" srcOrd="1" destOrd="0" presId="urn:microsoft.com/office/officeart/2018/2/layout/IconLabelDescriptionList"/>
    <dgm:cxn modelId="{281B5DC3-07B5-46C5-BB23-46E6DF3CD0C2}" type="presParOf" srcId="{8450AC35-038C-49C8-BF39-750053FC0787}" destId="{159D9212-FD0C-489D-B565-2D2694EF8CEB}" srcOrd="2" destOrd="0" presId="urn:microsoft.com/office/officeart/2018/2/layout/IconLabelDescriptionList"/>
    <dgm:cxn modelId="{2E4C0CF2-643B-4FC6-B568-F303A8980916}" type="presParOf" srcId="{8450AC35-038C-49C8-BF39-750053FC0787}" destId="{36E531D6-5528-4439-A90F-00FAA49FD17B}" srcOrd="3" destOrd="0" presId="urn:microsoft.com/office/officeart/2018/2/layout/IconLabelDescriptionList"/>
    <dgm:cxn modelId="{154B6107-4543-46A2-8E00-C568B8AB2CE9}" type="presParOf" srcId="{8450AC35-038C-49C8-BF39-750053FC0787}" destId="{F67619E6-E005-4996-BE26-EF853EB8403F}" srcOrd="4" destOrd="0" presId="urn:microsoft.com/office/officeart/2018/2/layout/IconLabelDescriptionList"/>
    <dgm:cxn modelId="{17B30B80-7759-40F3-B520-A883707DA352}" type="presParOf" srcId="{EA8C5399-5574-422D-B2CF-895B0DC9C37B}" destId="{39F63B56-00CD-449D-A033-E3460EB3882D}" srcOrd="1" destOrd="0" presId="urn:microsoft.com/office/officeart/2018/2/layout/IconLabelDescriptionList"/>
    <dgm:cxn modelId="{ECAB05CB-6075-4DB2-A3F6-792EC8BF3B11}" type="presParOf" srcId="{EA8C5399-5574-422D-B2CF-895B0DC9C37B}" destId="{FDEA200F-914F-404B-8E16-A817E2A5464B}" srcOrd="2" destOrd="0" presId="urn:microsoft.com/office/officeart/2018/2/layout/IconLabelDescriptionList"/>
    <dgm:cxn modelId="{251D26B7-BE94-4E6F-B7AC-84E01459023B}" type="presParOf" srcId="{FDEA200F-914F-404B-8E16-A817E2A5464B}" destId="{471E201F-4FBF-4F7F-82B6-8508714794AE}" srcOrd="0" destOrd="0" presId="urn:microsoft.com/office/officeart/2018/2/layout/IconLabelDescriptionList"/>
    <dgm:cxn modelId="{AC6FB686-5EE0-4076-A420-BDFED0590337}" type="presParOf" srcId="{FDEA200F-914F-404B-8E16-A817E2A5464B}" destId="{F84501AC-8E0D-4882-B51F-7336236CCC95}" srcOrd="1" destOrd="0" presId="urn:microsoft.com/office/officeart/2018/2/layout/IconLabelDescriptionList"/>
    <dgm:cxn modelId="{CE2CF7D1-1AFA-4B93-BB27-1A16EE13D0CA}" type="presParOf" srcId="{FDEA200F-914F-404B-8E16-A817E2A5464B}" destId="{843E0FBB-FDAF-46B7-8989-BCEF213D2D0F}" srcOrd="2" destOrd="0" presId="urn:microsoft.com/office/officeart/2018/2/layout/IconLabelDescriptionList"/>
    <dgm:cxn modelId="{1FD3C55E-A74E-4D7B-A0E3-9AE5B3E91218}" type="presParOf" srcId="{FDEA200F-914F-404B-8E16-A817E2A5464B}" destId="{5B9CBA46-C27A-4E10-AD83-081CDD26BFE7}" srcOrd="3" destOrd="0" presId="urn:microsoft.com/office/officeart/2018/2/layout/IconLabelDescriptionList"/>
    <dgm:cxn modelId="{EAACE668-CF50-4422-95C6-5B5B38261DFD}" type="presParOf" srcId="{FDEA200F-914F-404B-8E16-A817E2A5464B}" destId="{05D4B261-5F7A-49F1-BCAA-AE5CE6CF2876}" srcOrd="4" destOrd="0" presId="urn:microsoft.com/office/officeart/2018/2/layout/IconLabelDescriptionList"/>
    <dgm:cxn modelId="{76C4333E-0E95-4C4E-8EDB-FD722D5469D0}" type="presParOf" srcId="{EA8C5399-5574-422D-B2CF-895B0DC9C37B}" destId="{8F263584-7F31-4914-8D2F-37AA7033683B}" srcOrd="3" destOrd="0" presId="urn:microsoft.com/office/officeart/2018/2/layout/IconLabelDescriptionList"/>
    <dgm:cxn modelId="{36D44169-5CB3-4516-949F-BCAB054F4DD7}" type="presParOf" srcId="{EA8C5399-5574-422D-B2CF-895B0DC9C37B}" destId="{0E1EC840-8086-4E0D-BC7E-1F5F171D897D}" srcOrd="4" destOrd="0" presId="urn:microsoft.com/office/officeart/2018/2/layout/IconLabelDescriptionList"/>
    <dgm:cxn modelId="{A7235AF6-641B-4FA4-8678-3964CA74612B}" type="presParOf" srcId="{0E1EC840-8086-4E0D-BC7E-1F5F171D897D}" destId="{1D577D8E-CA7B-486E-AFC8-03D10E9CBE60}" srcOrd="0" destOrd="0" presId="urn:microsoft.com/office/officeart/2018/2/layout/IconLabelDescriptionList"/>
    <dgm:cxn modelId="{E501E9AF-9122-4B73-8F98-B451A351FB5B}" type="presParOf" srcId="{0E1EC840-8086-4E0D-BC7E-1F5F171D897D}" destId="{05B733C9-7105-4CDF-BDAD-61625BCFAD6C}" srcOrd="1" destOrd="0" presId="urn:microsoft.com/office/officeart/2018/2/layout/IconLabelDescriptionList"/>
    <dgm:cxn modelId="{AF993DC7-42DC-43AA-B41C-8E0B9E9C149B}" type="presParOf" srcId="{0E1EC840-8086-4E0D-BC7E-1F5F171D897D}" destId="{79B65DBF-B8C4-41AB-830E-9BCB515FC302}" srcOrd="2" destOrd="0" presId="urn:microsoft.com/office/officeart/2018/2/layout/IconLabelDescriptionList"/>
    <dgm:cxn modelId="{C2227E26-0F19-4A57-8B5E-00E976FFCBF9}" type="presParOf" srcId="{0E1EC840-8086-4E0D-BC7E-1F5F171D897D}" destId="{F10D1FAA-9410-4BB7-93CE-90D44E055010}" srcOrd="3" destOrd="0" presId="urn:microsoft.com/office/officeart/2018/2/layout/IconLabelDescriptionList"/>
    <dgm:cxn modelId="{5931213C-CB1A-4F2B-B89A-3EFB5067C865}" type="presParOf" srcId="{0E1EC840-8086-4E0D-BC7E-1F5F171D897D}" destId="{657B843B-F6AD-4563-9FA6-3975A18F94D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E6BDA29-1453-40F8-BE0D-67BF5DD01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950B455-9FCB-4DFA-AC74-F69D13A48626}">
      <dgm:prSet/>
      <dgm:spPr/>
      <dgm:t>
        <a:bodyPr/>
        <a:lstStyle/>
        <a:p>
          <a:r>
            <a:rPr lang="en-US" b="1"/>
            <a:t>Summary:</a:t>
          </a:r>
          <a:endParaRPr lang="en-US"/>
        </a:p>
      </dgm:t>
    </dgm:pt>
    <dgm:pt modelId="{7C72FB19-D42A-4828-B07C-732262387CBC}" type="parTrans" cxnId="{E1AB6F22-6161-4E3F-9056-014BA54287B2}">
      <dgm:prSet/>
      <dgm:spPr/>
      <dgm:t>
        <a:bodyPr/>
        <a:lstStyle/>
        <a:p>
          <a:endParaRPr lang="en-US"/>
        </a:p>
      </dgm:t>
    </dgm:pt>
    <dgm:pt modelId="{33661CDD-E6EC-4013-9DF9-12A77D1591FC}" type="sibTrans" cxnId="{E1AB6F22-6161-4E3F-9056-014BA54287B2}">
      <dgm:prSet/>
      <dgm:spPr/>
      <dgm:t>
        <a:bodyPr/>
        <a:lstStyle/>
        <a:p>
          <a:endParaRPr lang="en-US"/>
        </a:p>
      </dgm:t>
    </dgm:pt>
    <dgm:pt modelId="{C55A0930-7D3D-4342-8D1B-A19BBCD6E15C}">
      <dgm:prSet/>
      <dgm:spPr/>
      <dgm:t>
        <a:bodyPr/>
        <a:lstStyle/>
        <a:p>
          <a:r>
            <a:rPr lang="en-US"/>
            <a:t>Logistic Regression: Best for screening</a:t>
          </a:r>
        </a:p>
      </dgm:t>
    </dgm:pt>
    <dgm:pt modelId="{9A7BCD5E-81A2-4689-B811-85F0C03B672B}" type="parTrans" cxnId="{6F851CAC-8361-4074-8D53-3F7CD0081138}">
      <dgm:prSet/>
      <dgm:spPr/>
      <dgm:t>
        <a:bodyPr/>
        <a:lstStyle/>
        <a:p>
          <a:endParaRPr lang="en-US"/>
        </a:p>
      </dgm:t>
    </dgm:pt>
    <dgm:pt modelId="{0E611B25-4F6F-4E90-B90F-5E7C676E289D}" type="sibTrans" cxnId="{6F851CAC-8361-4074-8D53-3F7CD0081138}">
      <dgm:prSet/>
      <dgm:spPr/>
      <dgm:t>
        <a:bodyPr/>
        <a:lstStyle/>
        <a:p>
          <a:endParaRPr lang="en-US"/>
        </a:p>
      </dgm:t>
    </dgm:pt>
    <dgm:pt modelId="{7F233ADC-5709-4DAC-8F27-C196E29C1C57}">
      <dgm:prSet/>
      <dgm:spPr/>
      <dgm:t>
        <a:bodyPr/>
        <a:lstStyle/>
        <a:p>
          <a:r>
            <a:rPr lang="en-US"/>
            <a:t>Decision Tree: Balanced but misses at-risk patients</a:t>
          </a:r>
        </a:p>
      </dgm:t>
    </dgm:pt>
    <dgm:pt modelId="{7FAEBD48-5696-4CCF-B73E-ED56FEFA1235}" type="parTrans" cxnId="{18EBC306-8230-4006-A73F-AEC733B6B5EF}">
      <dgm:prSet/>
      <dgm:spPr/>
      <dgm:t>
        <a:bodyPr/>
        <a:lstStyle/>
        <a:p>
          <a:endParaRPr lang="en-US"/>
        </a:p>
      </dgm:t>
    </dgm:pt>
    <dgm:pt modelId="{BBED423A-30E5-4BDA-9925-C8B98891297A}" type="sibTrans" cxnId="{18EBC306-8230-4006-A73F-AEC733B6B5EF}">
      <dgm:prSet/>
      <dgm:spPr/>
      <dgm:t>
        <a:bodyPr/>
        <a:lstStyle/>
        <a:p>
          <a:endParaRPr lang="en-US"/>
        </a:p>
      </dgm:t>
    </dgm:pt>
    <dgm:pt modelId="{F9576339-88E1-496D-ADB8-6A3A7F5F3BE5}">
      <dgm:prSet/>
      <dgm:spPr/>
      <dgm:t>
        <a:bodyPr/>
        <a:lstStyle/>
        <a:p>
          <a:r>
            <a:rPr lang="en-US"/>
            <a:t>Random Forest: High accuracy, low recall, and not clinically viable</a:t>
          </a:r>
        </a:p>
      </dgm:t>
    </dgm:pt>
    <dgm:pt modelId="{7EA9BD4E-DF76-4DD4-90A6-2F6D9C48C18D}" type="parTrans" cxnId="{76EB47FC-D183-4DA2-8C16-39FD524324A1}">
      <dgm:prSet/>
      <dgm:spPr/>
      <dgm:t>
        <a:bodyPr/>
        <a:lstStyle/>
        <a:p>
          <a:endParaRPr lang="en-US"/>
        </a:p>
      </dgm:t>
    </dgm:pt>
    <dgm:pt modelId="{8881F3FE-C94C-4CB7-AB9F-691180FE1AAB}" type="sibTrans" cxnId="{76EB47FC-D183-4DA2-8C16-39FD524324A1}">
      <dgm:prSet/>
      <dgm:spPr/>
      <dgm:t>
        <a:bodyPr/>
        <a:lstStyle/>
        <a:p>
          <a:endParaRPr lang="en-US"/>
        </a:p>
      </dgm:t>
    </dgm:pt>
    <dgm:pt modelId="{6EBDEFF3-7DE7-4CBF-BE93-E796ACC18F14}">
      <dgm:prSet/>
      <dgm:spPr/>
      <dgm:t>
        <a:bodyPr/>
        <a:lstStyle/>
        <a:p>
          <a:r>
            <a:rPr lang="en-US" b="1"/>
            <a:t>SMOTE:</a:t>
          </a:r>
          <a:r>
            <a:rPr lang="en-US"/>
            <a:t> Addressed imbalance but may have caused potential noise</a:t>
          </a:r>
        </a:p>
      </dgm:t>
    </dgm:pt>
    <dgm:pt modelId="{E51BBE10-DA3A-4B19-80FB-5EA9553A331B}" type="parTrans" cxnId="{8FBC80B0-B500-4EBB-88AA-9776C42254B1}">
      <dgm:prSet/>
      <dgm:spPr/>
      <dgm:t>
        <a:bodyPr/>
        <a:lstStyle/>
        <a:p>
          <a:endParaRPr lang="en-US"/>
        </a:p>
      </dgm:t>
    </dgm:pt>
    <dgm:pt modelId="{F4F37714-2CFA-4442-97B9-644C96E23B26}" type="sibTrans" cxnId="{8FBC80B0-B500-4EBB-88AA-9776C42254B1}">
      <dgm:prSet/>
      <dgm:spPr/>
      <dgm:t>
        <a:bodyPr/>
        <a:lstStyle/>
        <a:p>
          <a:endParaRPr lang="en-US"/>
        </a:p>
      </dgm:t>
    </dgm:pt>
    <dgm:pt modelId="{F0EB7D68-6D6B-4A00-907D-3C8FA72762AB}">
      <dgm:prSet/>
      <dgm:spPr/>
      <dgm:t>
        <a:bodyPr/>
        <a:lstStyle/>
        <a:p>
          <a:r>
            <a:rPr lang="en-US" b="1"/>
            <a:t>Future Potential: </a:t>
          </a:r>
          <a:r>
            <a:rPr lang="en-US"/>
            <a:t>Improved data and tuning can enhance early detection</a:t>
          </a:r>
        </a:p>
      </dgm:t>
    </dgm:pt>
    <dgm:pt modelId="{D0CEEFA1-7313-48B3-9C20-19350291D3EB}" type="parTrans" cxnId="{30056DA2-AFAE-4AAC-BA6F-A8C67F6AB011}">
      <dgm:prSet/>
      <dgm:spPr/>
      <dgm:t>
        <a:bodyPr/>
        <a:lstStyle/>
        <a:p>
          <a:endParaRPr lang="en-US"/>
        </a:p>
      </dgm:t>
    </dgm:pt>
    <dgm:pt modelId="{9B3A3DB4-7191-4688-842A-D11AF360BF44}" type="sibTrans" cxnId="{30056DA2-AFAE-4AAC-BA6F-A8C67F6AB011}">
      <dgm:prSet/>
      <dgm:spPr/>
      <dgm:t>
        <a:bodyPr/>
        <a:lstStyle/>
        <a:p>
          <a:endParaRPr lang="en-US"/>
        </a:p>
      </dgm:t>
    </dgm:pt>
    <dgm:pt modelId="{B4388E80-121A-4501-A652-BC6FEDAABBFE}">
      <dgm:prSet/>
      <dgm:spPr/>
      <dgm:t>
        <a:bodyPr/>
        <a:lstStyle/>
        <a:p>
          <a:r>
            <a:rPr lang="en-US" b="1"/>
            <a:t>Impact: </a:t>
          </a:r>
          <a:r>
            <a:rPr lang="en-US"/>
            <a:t>Save lives, optimize health care resources </a:t>
          </a:r>
        </a:p>
      </dgm:t>
    </dgm:pt>
    <dgm:pt modelId="{918FC556-B488-4E4A-BAA4-217402B0418B}" type="parTrans" cxnId="{E7A65BCF-15A6-4968-B98B-2977DD810EA6}">
      <dgm:prSet/>
      <dgm:spPr/>
      <dgm:t>
        <a:bodyPr/>
        <a:lstStyle/>
        <a:p>
          <a:endParaRPr lang="en-US"/>
        </a:p>
      </dgm:t>
    </dgm:pt>
    <dgm:pt modelId="{F6C2A80B-1813-468E-8D8E-FD92D48D90F0}" type="sibTrans" cxnId="{E7A65BCF-15A6-4968-B98B-2977DD810EA6}">
      <dgm:prSet/>
      <dgm:spPr/>
      <dgm:t>
        <a:bodyPr/>
        <a:lstStyle/>
        <a:p>
          <a:endParaRPr lang="en-US"/>
        </a:p>
      </dgm:t>
    </dgm:pt>
    <dgm:pt modelId="{A145A53F-8E41-6C4C-856C-97EF2AB37DEB}" type="pres">
      <dgm:prSet presAssocID="{6E6BDA29-1453-40F8-BE0D-67BF5DD010BC}" presName="linear" presStyleCnt="0">
        <dgm:presLayoutVars>
          <dgm:animLvl val="lvl"/>
          <dgm:resizeHandles val="exact"/>
        </dgm:presLayoutVars>
      </dgm:prSet>
      <dgm:spPr/>
    </dgm:pt>
    <dgm:pt modelId="{AF6D0227-7AFC-6847-B96F-39DF6015BEDD}" type="pres">
      <dgm:prSet presAssocID="{5950B455-9FCB-4DFA-AC74-F69D13A4862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21E309C-2D24-DD44-BEE9-A35AF44B2F52}" type="pres">
      <dgm:prSet presAssocID="{5950B455-9FCB-4DFA-AC74-F69D13A48626}" presName="childText" presStyleLbl="revTx" presStyleIdx="0" presStyleCnt="1">
        <dgm:presLayoutVars>
          <dgm:bulletEnabled val="1"/>
        </dgm:presLayoutVars>
      </dgm:prSet>
      <dgm:spPr/>
    </dgm:pt>
    <dgm:pt modelId="{CA1452AD-C804-D241-9EDF-2795F0BDDECF}" type="pres">
      <dgm:prSet presAssocID="{6EBDEFF3-7DE7-4CBF-BE93-E796ACC18F1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70008F6-28ED-6945-84FB-E0070275D16B}" type="pres">
      <dgm:prSet presAssocID="{F4F37714-2CFA-4442-97B9-644C96E23B26}" presName="spacer" presStyleCnt="0"/>
      <dgm:spPr/>
    </dgm:pt>
    <dgm:pt modelId="{86A0578E-6FC8-4F44-9E8D-00DB82838AA0}" type="pres">
      <dgm:prSet presAssocID="{F0EB7D68-6D6B-4A00-907D-3C8FA72762A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7D16570-43F5-9D4C-9209-17CC56EF0718}" type="pres">
      <dgm:prSet presAssocID="{9B3A3DB4-7191-4688-842A-D11AF360BF44}" presName="spacer" presStyleCnt="0"/>
      <dgm:spPr/>
    </dgm:pt>
    <dgm:pt modelId="{80CF56F6-4771-7F4B-AE74-E2626AC5EF4E}" type="pres">
      <dgm:prSet presAssocID="{B4388E80-121A-4501-A652-BC6FEDAABBF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8EBC306-8230-4006-A73F-AEC733B6B5EF}" srcId="{5950B455-9FCB-4DFA-AC74-F69D13A48626}" destId="{7F233ADC-5709-4DAC-8F27-C196E29C1C57}" srcOrd="1" destOrd="0" parTransId="{7FAEBD48-5696-4CCF-B73E-ED56FEFA1235}" sibTransId="{BBED423A-30E5-4BDA-9925-C8B98891297A}"/>
    <dgm:cxn modelId="{E1AB6F22-6161-4E3F-9056-014BA54287B2}" srcId="{6E6BDA29-1453-40F8-BE0D-67BF5DD010BC}" destId="{5950B455-9FCB-4DFA-AC74-F69D13A48626}" srcOrd="0" destOrd="0" parTransId="{7C72FB19-D42A-4828-B07C-732262387CBC}" sibTransId="{33661CDD-E6EC-4013-9DF9-12A77D1591FC}"/>
    <dgm:cxn modelId="{870DA33E-FDE4-1E4D-AB7D-48030C91FA3D}" type="presOf" srcId="{F0EB7D68-6D6B-4A00-907D-3C8FA72762AB}" destId="{86A0578E-6FC8-4F44-9E8D-00DB82838AA0}" srcOrd="0" destOrd="0" presId="urn:microsoft.com/office/officeart/2005/8/layout/vList2"/>
    <dgm:cxn modelId="{C85C146A-D4E5-D547-AE6D-099FA09FB116}" type="presOf" srcId="{C55A0930-7D3D-4342-8D1B-A19BBCD6E15C}" destId="{E21E309C-2D24-DD44-BEE9-A35AF44B2F52}" srcOrd="0" destOrd="0" presId="urn:microsoft.com/office/officeart/2005/8/layout/vList2"/>
    <dgm:cxn modelId="{D2890C77-EBFA-604F-B242-0447AC67931D}" type="presOf" srcId="{5950B455-9FCB-4DFA-AC74-F69D13A48626}" destId="{AF6D0227-7AFC-6847-B96F-39DF6015BEDD}" srcOrd="0" destOrd="0" presId="urn:microsoft.com/office/officeart/2005/8/layout/vList2"/>
    <dgm:cxn modelId="{30056DA2-AFAE-4AAC-BA6F-A8C67F6AB011}" srcId="{6E6BDA29-1453-40F8-BE0D-67BF5DD010BC}" destId="{F0EB7D68-6D6B-4A00-907D-3C8FA72762AB}" srcOrd="2" destOrd="0" parTransId="{D0CEEFA1-7313-48B3-9C20-19350291D3EB}" sibTransId="{9B3A3DB4-7191-4688-842A-D11AF360BF44}"/>
    <dgm:cxn modelId="{A30ED6A2-F8A8-8648-9684-65DDD14CD536}" type="presOf" srcId="{6EBDEFF3-7DE7-4CBF-BE93-E796ACC18F14}" destId="{CA1452AD-C804-D241-9EDF-2795F0BDDECF}" srcOrd="0" destOrd="0" presId="urn:microsoft.com/office/officeart/2005/8/layout/vList2"/>
    <dgm:cxn modelId="{6F851CAC-8361-4074-8D53-3F7CD0081138}" srcId="{5950B455-9FCB-4DFA-AC74-F69D13A48626}" destId="{C55A0930-7D3D-4342-8D1B-A19BBCD6E15C}" srcOrd="0" destOrd="0" parTransId="{9A7BCD5E-81A2-4689-B811-85F0C03B672B}" sibTransId="{0E611B25-4F6F-4E90-B90F-5E7C676E289D}"/>
    <dgm:cxn modelId="{8FBC80B0-B500-4EBB-88AA-9776C42254B1}" srcId="{6E6BDA29-1453-40F8-BE0D-67BF5DD010BC}" destId="{6EBDEFF3-7DE7-4CBF-BE93-E796ACC18F14}" srcOrd="1" destOrd="0" parTransId="{E51BBE10-DA3A-4B19-80FB-5EA9553A331B}" sibTransId="{F4F37714-2CFA-4442-97B9-644C96E23B26}"/>
    <dgm:cxn modelId="{E7A65BCF-15A6-4968-B98B-2977DD810EA6}" srcId="{6E6BDA29-1453-40F8-BE0D-67BF5DD010BC}" destId="{B4388E80-121A-4501-A652-BC6FEDAABBFE}" srcOrd="3" destOrd="0" parTransId="{918FC556-B488-4E4A-BAA4-217402B0418B}" sibTransId="{F6C2A80B-1813-468E-8D8E-FD92D48D90F0}"/>
    <dgm:cxn modelId="{DA4481D1-50ED-3B47-8146-BFFF176926BB}" type="presOf" srcId="{7F233ADC-5709-4DAC-8F27-C196E29C1C57}" destId="{E21E309C-2D24-DD44-BEE9-A35AF44B2F52}" srcOrd="0" destOrd="1" presId="urn:microsoft.com/office/officeart/2005/8/layout/vList2"/>
    <dgm:cxn modelId="{19E084D1-72AE-374D-8323-1155E583D5D3}" type="presOf" srcId="{F9576339-88E1-496D-ADB8-6A3A7F5F3BE5}" destId="{E21E309C-2D24-DD44-BEE9-A35AF44B2F52}" srcOrd="0" destOrd="2" presId="urn:microsoft.com/office/officeart/2005/8/layout/vList2"/>
    <dgm:cxn modelId="{BF2E7FD5-7C9D-9644-BCA0-34C553DD2438}" type="presOf" srcId="{6E6BDA29-1453-40F8-BE0D-67BF5DD010BC}" destId="{A145A53F-8E41-6C4C-856C-97EF2AB37DEB}" srcOrd="0" destOrd="0" presId="urn:microsoft.com/office/officeart/2005/8/layout/vList2"/>
    <dgm:cxn modelId="{87CC99F3-2AD7-DF40-A12F-58FA9D260114}" type="presOf" srcId="{B4388E80-121A-4501-A652-BC6FEDAABBFE}" destId="{80CF56F6-4771-7F4B-AE74-E2626AC5EF4E}" srcOrd="0" destOrd="0" presId="urn:microsoft.com/office/officeart/2005/8/layout/vList2"/>
    <dgm:cxn modelId="{76EB47FC-D183-4DA2-8C16-39FD524324A1}" srcId="{5950B455-9FCB-4DFA-AC74-F69D13A48626}" destId="{F9576339-88E1-496D-ADB8-6A3A7F5F3BE5}" srcOrd="2" destOrd="0" parTransId="{7EA9BD4E-DF76-4DD4-90A6-2F6D9C48C18D}" sibTransId="{8881F3FE-C94C-4CB7-AB9F-691180FE1AAB}"/>
    <dgm:cxn modelId="{043A0F6E-BF7D-714E-A108-90E46DF5EA10}" type="presParOf" srcId="{A145A53F-8E41-6C4C-856C-97EF2AB37DEB}" destId="{AF6D0227-7AFC-6847-B96F-39DF6015BEDD}" srcOrd="0" destOrd="0" presId="urn:microsoft.com/office/officeart/2005/8/layout/vList2"/>
    <dgm:cxn modelId="{FBC17195-D63F-0445-BD58-FAF520FD1A24}" type="presParOf" srcId="{A145A53F-8E41-6C4C-856C-97EF2AB37DEB}" destId="{E21E309C-2D24-DD44-BEE9-A35AF44B2F52}" srcOrd="1" destOrd="0" presId="urn:microsoft.com/office/officeart/2005/8/layout/vList2"/>
    <dgm:cxn modelId="{62A3A57C-0AE8-B242-A154-CBF964FF635D}" type="presParOf" srcId="{A145A53F-8E41-6C4C-856C-97EF2AB37DEB}" destId="{CA1452AD-C804-D241-9EDF-2795F0BDDECF}" srcOrd="2" destOrd="0" presId="urn:microsoft.com/office/officeart/2005/8/layout/vList2"/>
    <dgm:cxn modelId="{1D774C26-FD75-754B-8E01-D2CC61CF004C}" type="presParOf" srcId="{A145A53F-8E41-6C4C-856C-97EF2AB37DEB}" destId="{770008F6-28ED-6945-84FB-E0070275D16B}" srcOrd="3" destOrd="0" presId="urn:microsoft.com/office/officeart/2005/8/layout/vList2"/>
    <dgm:cxn modelId="{A84E8208-988C-A244-8549-E3B6FFCB6DA5}" type="presParOf" srcId="{A145A53F-8E41-6C4C-856C-97EF2AB37DEB}" destId="{86A0578E-6FC8-4F44-9E8D-00DB82838AA0}" srcOrd="4" destOrd="0" presId="urn:microsoft.com/office/officeart/2005/8/layout/vList2"/>
    <dgm:cxn modelId="{4499A137-F47B-6A47-AC29-75CB56104A76}" type="presParOf" srcId="{A145A53F-8E41-6C4C-856C-97EF2AB37DEB}" destId="{A7D16570-43F5-9D4C-9209-17CC56EF0718}" srcOrd="5" destOrd="0" presId="urn:microsoft.com/office/officeart/2005/8/layout/vList2"/>
    <dgm:cxn modelId="{283754D1-98C9-934D-8678-5A782B02C688}" type="presParOf" srcId="{A145A53F-8E41-6C4C-856C-97EF2AB37DEB}" destId="{80CF56F6-4771-7F4B-AE74-E2626AC5EF4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BC062-B36E-4D9F-8CD2-63B54D3956B1}">
      <dsp:nvSpPr>
        <dsp:cNvPr id="0" name=""/>
        <dsp:cNvSpPr/>
      </dsp:nvSpPr>
      <dsp:spPr>
        <a:xfrm>
          <a:off x="215474" y="48663"/>
          <a:ext cx="790335" cy="7903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4916DC-22F2-45C1-B3F7-BCAC3A7982AF}">
      <dsp:nvSpPr>
        <dsp:cNvPr id="0" name=""/>
        <dsp:cNvSpPr/>
      </dsp:nvSpPr>
      <dsp:spPr>
        <a:xfrm>
          <a:off x="381444" y="214633"/>
          <a:ext cx="458394" cy="4583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51624-D23A-4925-BC66-F701F75DFBFC}">
      <dsp:nvSpPr>
        <dsp:cNvPr id="0" name=""/>
        <dsp:cNvSpPr/>
      </dsp:nvSpPr>
      <dsp:spPr>
        <a:xfrm>
          <a:off x="1175166" y="48663"/>
          <a:ext cx="1862932" cy="79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Predict heart attack risk using clinical/lifestyle data</a:t>
          </a:r>
        </a:p>
      </dsp:txBody>
      <dsp:txXfrm>
        <a:off x="1175166" y="48663"/>
        <a:ext cx="1862932" cy="790335"/>
      </dsp:txXfrm>
    </dsp:sp>
    <dsp:sp modelId="{B269E039-7F3D-4F89-B325-FAB00D67927D}">
      <dsp:nvSpPr>
        <dsp:cNvPr id="0" name=""/>
        <dsp:cNvSpPr/>
      </dsp:nvSpPr>
      <dsp:spPr>
        <a:xfrm>
          <a:off x="3362700" y="48663"/>
          <a:ext cx="790335" cy="7903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641770-20AD-475F-81E1-A355E7BFC857}">
      <dsp:nvSpPr>
        <dsp:cNvPr id="0" name=""/>
        <dsp:cNvSpPr/>
      </dsp:nvSpPr>
      <dsp:spPr>
        <a:xfrm>
          <a:off x="3528671" y="214633"/>
          <a:ext cx="458394" cy="4583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D2F1C-71B3-4A13-A97F-E22742FA4130}">
      <dsp:nvSpPr>
        <dsp:cNvPr id="0" name=""/>
        <dsp:cNvSpPr/>
      </dsp:nvSpPr>
      <dsp:spPr>
        <a:xfrm>
          <a:off x="4322393" y="48663"/>
          <a:ext cx="1862932" cy="79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Models Used: Logistic Regression, Decision Tree, Random Forest</a:t>
          </a:r>
        </a:p>
      </dsp:txBody>
      <dsp:txXfrm>
        <a:off x="4322393" y="48663"/>
        <a:ext cx="1862932" cy="790335"/>
      </dsp:txXfrm>
    </dsp:sp>
    <dsp:sp modelId="{A2095448-11D8-4CF8-BC43-EFC343F8FA72}">
      <dsp:nvSpPr>
        <dsp:cNvPr id="0" name=""/>
        <dsp:cNvSpPr/>
      </dsp:nvSpPr>
      <dsp:spPr>
        <a:xfrm>
          <a:off x="215474" y="1474780"/>
          <a:ext cx="790335" cy="7903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83B17B-4A2F-4324-AABC-5A25420D1727}">
      <dsp:nvSpPr>
        <dsp:cNvPr id="0" name=""/>
        <dsp:cNvSpPr/>
      </dsp:nvSpPr>
      <dsp:spPr>
        <a:xfrm>
          <a:off x="381444" y="1640750"/>
          <a:ext cx="458394" cy="4583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46D12-249A-4567-BC2E-4FA6E965337A}">
      <dsp:nvSpPr>
        <dsp:cNvPr id="0" name=""/>
        <dsp:cNvSpPr/>
      </dsp:nvSpPr>
      <dsp:spPr>
        <a:xfrm>
          <a:off x="1175166" y="1474780"/>
          <a:ext cx="1862932" cy="79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SMOTE applied to balance class distribution</a:t>
          </a:r>
        </a:p>
      </dsp:txBody>
      <dsp:txXfrm>
        <a:off x="1175166" y="1474780"/>
        <a:ext cx="1862932" cy="790335"/>
      </dsp:txXfrm>
    </dsp:sp>
    <dsp:sp modelId="{CF468253-9F9B-46E5-9DDF-5FDA90B5A2DC}">
      <dsp:nvSpPr>
        <dsp:cNvPr id="0" name=""/>
        <dsp:cNvSpPr/>
      </dsp:nvSpPr>
      <dsp:spPr>
        <a:xfrm>
          <a:off x="3362700" y="1474780"/>
          <a:ext cx="790335" cy="7903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9696F-9A37-4775-85DF-4B35E4D9A8AC}">
      <dsp:nvSpPr>
        <dsp:cNvPr id="0" name=""/>
        <dsp:cNvSpPr/>
      </dsp:nvSpPr>
      <dsp:spPr>
        <a:xfrm>
          <a:off x="3528671" y="1640750"/>
          <a:ext cx="458394" cy="4583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76C78-9F43-41FB-BDAC-E59217574FA0}">
      <dsp:nvSpPr>
        <dsp:cNvPr id="0" name=""/>
        <dsp:cNvSpPr/>
      </dsp:nvSpPr>
      <dsp:spPr>
        <a:xfrm>
          <a:off x="4322393" y="1474780"/>
          <a:ext cx="1862932" cy="79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Logistic Regression: Best recall (0.866), ideal for early screening</a:t>
          </a:r>
        </a:p>
      </dsp:txBody>
      <dsp:txXfrm>
        <a:off x="4322393" y="1474780"/>
        <a:ext cx="1862932" cy="790335"/>
      </dsp:txXfrm>
    </dsp:sp>
    <dsp:sp modelId="{E8D98E9D-A1E2-4307-8FCB-05E597D31D35}">
      <dsp:nvSpPr>
        <dsp:cNvPr id="0" name=""/>
        <dsp:cNvSpPr/>
      </dsp:nvSpPr>
      <dsp:spPr>
        <a:xfrm>
          <a:off x="215474" y="2900897"/>
          <a:ext cx="790335" cy="7903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3F7991-C355-41B7-A6C8-DCCE6B9F4BEF}">
      <dsp:nvSpPr>
        <dsp:cNvPr id="0" name=""/>
        <dsp:cNvSpPr/>
      </dsp:nvSpPr>
      <dsp:spPr>
        <a:xfrm>
          <a:off x="381444" y="3066868"/>
          <a:ext cx="458394" cy="4583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85E9F-5AB8-4A18-B5FF-A4E97B72972F}">
      <dsp:nvSpPr>
        <dsp:cNvPr id="0" name=""/>
        <dsp:cNvSpPr/>
      </dsp:nvSpPr>
      <dsp:spPr>
        <a:xfrm>
          <a:off x="1175166" y="2900897"/>
          <a:ext cx="1862932" cy="79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Random Forest: Best accuracy, weakest at catching high-risk</a:t>
          </a:r>
        </a:p>
      </dsp:txBody>
      <dsp:txXfrm>
        <a:off x="1175166" y="2900897"/>
        <a:ext cx="1862932" cy="790335"/>
      </dsp:txXfrm>
    </dsp:sp>
    <dsp:sp modelId="{D7F9980A-1B88-4C27-BC7A-0F21120531E8}">
      <dsp:nvSpPr>
        <dsp:cNvPr id="0" name=""/>
        <dsp:cNvSpPr/>
      </dsp:nvSpPr>
      <dsp:spPr>
        <a:xfrm>
          <a:off x="3362700" y="2900897"/>
          <a:ext cx="790335" cy="7903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75789-C4E2-4ECD-A18C-33EE4F4E8338}">
      <dsp:nvSpPr>
        <dsp:cNvPr id="0" name=""/>
        <dsp:cNvSpPr/>
      </dsp:nvSpPr>
      <dsp:spPr>
        <a:xfrm>
          <a:off x="3528671" y="3066868"/>
          <a:ext cx="458394" cy="4583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290ED-BFAB-4250-89B0-23DAC59BDF1F}">
      <dsp:nvSpPr>
        <dsp:cNvPr id="0" name=""/>
        <dsp:cNvSpPr/>
      </dsp:nvSpPr>
      <dsp:spPr>
        <a:xfrm>
          <a:off x="4322393" y="2900897"/>
          <a:ext cx="1862932" cy="79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ML can enhance early detection and proactive care</a:t>
          </a:r>
        </a:p>
      </dsp:txBody>
      <dsp:txXfrm>
        <a:off x="4322393" y="2900897"/>
        <a:ext cx="1862932" cy="7903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88FBD5-2EDB-42DE-B04C-AC0084006B72}">
      <dsp:nvSpPr>
        <dsp:cNvPr id="0" name=""/>
        <dsp:cNvSpPr/>
      </dsp:nvSpPr>
      <dsp:spPr>
        <a:xfrm>
          <a:off x="231712" y="254998"/>
          <a:ext cx="1345916" cy="13459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D1B7D-7CA6-4022-ABE1-A13EE2CEACED}">
      <dsp:nvSpPr>
        <dsp:cNvPr id="0" name=""/>
        <dsp:cNvSpPr/>
      </dsp:nvSpPr>
      <dsp:spPr>
        <a:xfrm>
          <a:off x="514355" y="537640"/>
          <a:ext cx="780631" cy="7806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4BBE3-0594-434C-8342-B1E2B790EE71}">
      <dsp:nvSpPr>
        <dsp:cNvPr id="0" name=""/>
        <dsp:cNvSpPr/>
      </dsp:nvSpPr>
      <dsp:spPr>
        <a:xfrm>
          <a:off x="1866039" y="254998"/>
          <a:ext cx="3172516" cy="1345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Paharia (2024): Used data from 4 regions, achieved 95.5% accuracy.</a:t>
          </a:r>
        </a:p>
      </dsp:txBody>
      <dsp:txXfrm>
        <a:off x="1866039" y="254998"/>
        <a:ext cx="3172516" cy="1345916"/>
      </dsp:txXfrm>
    </dsp:sp>
    <dsp:sp modelId="{292A8E98-F8D0-4118-9C71-39A4E6108861}">
      <dsp:nvSpPr>
        <dsp:cNvPr id="0" name=""/>
        <dsp:cNvSpPr/>
      </dsp:nvSpPr>
      <dsp:spPr>
        <a:xfrm>
          <a:off x="5591343" y="254998"/>
          <a:ext cx="1345916" cy="134591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4A7EA-668C-49D3-9028-0C5ED7D6EA1E}">
      <dsp:nvSpPr>
        <dsp:cNvPr id="0" name=""/>
        <dsp:cNvSpPr/>
      </dsp:nvSpPr>
      <dsp:spPr>
        <a:xfrm>
          <a:off x="5873985" y="537640"/>
          <a:ext cx="780631" cy="7806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05024-5BDE-4421-A29E-2F8F3A84141E}">
      <dsp:nvSpPr>
        <dsp:cNvPr id="0" name=""/>
        <dsp:cNvSpPr/>
      </dsp:nvSpPr>
      <dsp:spPr>
        <a:xfrm>
          <a:off x="7225670" y="254998"/>
          <a:ext cx="3172516" cy="1345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Matheson et al. (2022): Used work checkup data to build personal risk charts.</a:t>
          </a:r>
        </a:p>
      </dsp:txBody>
      <dsp:txXfrm>
        <a:off x="7225670" y="254998"/>
        <a:ext cx="3172516" cy="1345916"/>
      </dsp:txXfrm>
    </dsp:sp>
    <dsp:sp modelId="{7BB0E5F8-EA1E-41E8-8A3D-C8904F348908}">
      <dsp:nvSpPr>
        <dsp:cNvPr id="0" name=""/>
        <dsp:cNvSpPr/>
      </dsp:nvSpPr>
      <dsp:spPr>
        <a:xfrm>
          <a:off x="231712" y="2256711"/>
          <a:ext cx="1345916" cy="134591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E401B-0E3B-486D-88EC-285D1D57FA20}">
      <dsp:nvSpPr>
        <dsp:cNvPr id="0" name=""/>
        <dsp:cNvSpPr/>
      </dsp:nvSpPr>
      <dsp:spPr>
        <a:xfrm>
          <a:off x="514355" y="2539353"/>
          <a:ext cx="780631" cy="7806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654F4-106D-456A-834D-C47F56BEDEF9}">
      <dsp:nvSpPr>
        <dsp:cNvPr id="0" name=""/>
        <dsp:cNvSpPr/>
      </dsp:nvSpPr>
      <dsp:spPr>
        <a:xfrm>
          <a:off x="1866039" y="2256711"/>
          <a:ext cx="3172516" cy="1345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Evelyn (2023): Logistic Regression lacked sensitivity, even with threshold adjustments.</a:t>
          </a:r>
        </a:p>
      </dsp:txBody>
      <dsp:txXfrm>
        <a:off x="1866039" y="2256711"/>
        <a:ext cx="3172516" cy="1345916"/>
      </dsp:txXfrm>
    </dsp:sp>
    <dsp:sp modelId="{29D697F9-D3EE-4371-A26A-32432582AE01}">
      <dsp:nvSpPr>
        <dsp:cNvPr id="0" name=""/>
        <dsp:cNvSpPr/>
      </dsp:nvSpPr>
      <dsp:spPr>
        <a:xfrm>
          <a:off x="5591343" y="2256711"/>
          <a:ext cx="1345916" cy="134591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AEC846-1D5B-4617-95A0-7A645FCD8B11}">
      <dsp:nvSpPr>
        <dsp:cNvPr id="0" name=""/>
        <dsp:cNvSpPr/>
      </dsp:nvSpPr>
      <dsp:spPr>
        <a:xfrm>
          <a:off x="5873985" y="2539353"/>
          <a:ext cx="780631" cy="7806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CD61C-0BE9-4EFA-9822-58312BFBE607}">
      <dsp:nvSpPr>
        <dsp:cNvPr id="0" name=""/>
        <dsp:cNvSpPr/>
      </dsp:nvSpPr>
      <dsp:spPr>
        <a:xfrm>
          <a:off x="7225670" y="2256711"/>
          <a:ext cx="3172516" cy="1345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These studies support ML’s potential in heart disease prediction.</a:t>
          </a:r>
        </a:p>
      </dsp:txBody>
      <dsp:txXfrm>
        <a:off x="7225670" y="2256711"/>
        <a:ext cx="3172516" cy="13459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15792-B867-4EA9-93F1-3FF810BFAA75}">
      <dsp:nvSpPr>
        <dsp:cNvPr id="0" name=""/>
        <dsp:cNvSpPr/>
      </dsp:nvSpPr>
      <dsp:spPr>
        <a:xfrm>
          <a:off x="0" y="0"/>
          <a:ext cx="8232695" cy="6732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cleaning: Median imputation, encoding, train/test split (80/20).</a:t>
          </a:r>
        </a:p>
      </dsp:txBody>
      <dsp:txXfrm>
        <a:off x="19718" y="19718"/>
        <a:ext cx="7427463" cy="633791"/>
      </dsp:txXfrm>
    </dsp:sp>
    <dsp:sp modelId="{3F0DEA45-36BA-4136-A1C3-4A592A21BCE8}">
      <dsp:nvSpPr>
        <dsp:cNvPr id="0" name=""/>
        <dsp:cNvSpPr/>
      </dsp:nvSpPr>
      <dsp:spPr>
        <a:xfrm>
          <a:off x="614779" y="766730"/>
          <a:ext cx="8232695" cy="673227"/>
        </a:xfrm>
        <a:prstGeom prst="roundRect">
          <a:avLst>
            <a:gd name="adj" fmla="val 10000"/>
          </a:avLst>
        </a:prstGeom>
        <a:solidFill>
          <a:schemeClr val="accent2">
            <a:hueOff val="-101803"/>
            <a:satOff val="-873"/>
            <a:lumOff val="-5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Models: Logistic Regression, tuned Decision Tree, Random Forest.</a:t>
          </a:r>
        </a:p>
      </dsp:txBody>
      <dsp:txXfrm>
        <a:off x="634497" y="786448"/>
        <a:ext cx="7140882" cy="633791"/>
      </dsp:txXfrm>
    </dsp:sp>
    <dsp:sp modelId="{FE5B5677-8162-46B0-81F1-6BB3B13BA6E2}">
      <dsp:nvSpPr>
        <dsp:cNvPr id="0" name=""/>
        <dsp:cNvSpPr/>
      </dsp:nvSpPr>
      <dsp:spPr>
        <a:xfrm>
          <a:off x="1229558" y="1533461"/>
          <a:ext cx="8232695" cy="673227"/>
        </a:xfrm>
        <a:prstGeom prst="roundRect">
          <a:avLst>
            <a:gd name="adj" fmla="val 10000"/>
          </a:avLst>
        </a:prstGeom>
        <a:solidFill>
          <a:schemeClr val="accent2">
            <a:hueOff val="-203606"/>
            <a:satOff val="-1745"/>
            <a:lumOff val="-1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Metrics: Accuracy, Precision, Recall, F1 Score.</a:t>
          </a:r>
        </a:p>
      </dsp:txBody>
      <dsp:txXfrm>
        <a:off x="1249276" y="1553179"/>
        <a:ext cx="7140882" cy="633791"/>
      </dsp:txXfrm>
    </dsp:sp>
    <dsp:sp modelId="{0991D020-2767-43E6-BC2A-704545DB5643}">
      <dsp:nvSpPr>
        <dsp:cNvPr id="0" name=""/>
        <dsp:cNvSpPr/>
      </dsp:nvSpPr>
      <dsp:spPr>
        <a:xfrm>
          <a:off x="1844337" y="2300192"/>
          <a:ext cx="8232695" cy="673227"/>
        </a:xfrm>
        <a:prstGeom prst="roundRect">
          <a:avLst>
            <a:gd name="adj" fmla="val 10000"/>
          </a:avLst>
        </a:prstGeom>
        <a:solidFill>
          <a:schemeClr val="accent2">
            <a:hueOff val="-305410"/>
            <a:satOff val="-2618"/>
            <a:lumOff val="-1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SMOTE used to balance classes and improve high-risk detection.</a:t>
          </a:r>
        </a:p>
      </dsp:txBody>
      <dsp:txXfrm>
        <a:off x="1864055" y="2319910"/>
        <a:ext cx="7140882" cy="633791"/>
      </dsp:txXfrm>
    </dsp:sp>
    <dsp:sp modelId="{A13A7DB5-399A-48A9-BCD9-B7A51EE77D79}">
      <dsp:nvSpPr>
        <dsp:cNvPr id="0" name=""/>
        <dsp:cNvSpPr/>
      </dsp:nvSpPr>
      <dsp:spPr>
        <a:xfrm>
          <a:off x="2459116" y="3066922"/>
          <a:ext cx="8232695" cy="673227"/>
        </a:xfrm>
        <a:prstGeom prst="roundRect">
          <a:avLst>
            <a:gd name="adj" fmla="val 10000"/>
          </a:avLst>
        </a:prstGeom>
        <a:solidFill>
          <a:schemeClr val="accent2">
            <a:hueOff val="-407213"/>
            <a:satOff val="-3490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Model retraining post-SMOTE improved recall and overall performance.</a:t>
          </a:r>
        </a:p>
      </dsp:txBody>
      <dsp:txXfrm>
        <a:off x="2478834" y="3086640"/>
        <a:ext cx="7140882" cy="633791"/>
      </dsp:txXfrm>
    </dsp:sp>
    <dsp:sp modelId="{35E009C7-9D96-4BD1-953B-DAEBCB3E29CB}">
      <dsp:nvSpPr>
        <dsp:cNvPr id="0" name=""/>
        <dsp:cNvSpPr/>
      </dsp:nvSpPr>
      <dsp:spPr>
        <a:xfrm>
          <a:off x="7795097" y="491829"/>
          <a:ext cx="437597" cy="43759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893556" y="491829"/>
        <a:ext cx="240679" cy="329292"/>
      </dsp:txXfrm>
    </dsp:sp>
    <dsp:sp modelId="{77BC9A25-4115-4E5F-ACFA-3F14D2B0A545}">
      <dsp:nvSpPr>
        <dsp:cNvPr id="0" name=""/>
        <dsp:cNvSpPr/>
      </dsp:nvSpPr>
      <dsp:spPr>
        <a:xfrm>
          <a:off x="8409876" y="1258560"/>
          <a:ext cx="437597" cy="43759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04898"/>
            <a:satOff val="-3213"/>
            <a:lumOff val="-170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4898"/>
              <a:satOff val="-3213"/>
              <a:lumOff val="-17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508335" y="1258560"/>
        <a:ext cx="240679" cy="329292"/>
      </dsp:txXfrm>
    </dsp:sp>
    <dsp:sp modelId="{FCF8B3EA-FDD1-4321-96FF-E98197491E10}">
      <dsp:nvSpPr>
        <dsp:cNvPr id="0" name=""/>
        <dsp:cNvSpPr/>
      </dsp:nvSpPr>
      <dsp:spPr>
        <a:xfrm>
          <a:off x="9024656" y="2014070"/>
          <a:ext cx="437597" cy="43759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09797"/>
            <a:satOff val="-6425"/>
            <a:lumOff val="-34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09797"/>
              <a:satOff val="-6425"/>
              <a:lumOff val="-34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123115" y="2014070"/>
        <a:ext cx="240679" cy="329292"/>
      </dsp:txXfrm>
    </dsp:sp>
    <dsp:sp modelId="{262BB3E7-A165-4A01-86B0-0B33367FB6B7}">
      <dsp:nvSpPr>
        <dsp:cNvPr id="0" name=""/>
        <dsp:cNvSpPr/>
      </dsp:nvSpPr>
      <dsp:spPr>
        <a:xfrm>
          <a:off x="9639435" y="2788281"/>
          <a:ext cx="437597" cy="43759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14695"/>
            <a:satOff val="-9638"/>
            <a:lumOff val="-511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14695"/>
              <a:satOff val="-9638"/>
              <a:lumOff val="-51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737894" y="2788281"/>
        <a:ext cx="240679" cy="329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03B17-95FE-A245-B5ED-8531F8B7666F}">
      <dsp:nvSpPr>
        <dsp:cNvPr id="0" name=""/>
        <dsp:cNvSpPr/>
      </dsp:nvSpPr>
      <dsp:spPr>
        <a:xfrm>
          <a:off x="0" y="40099"/>
          <a:ext cx="6171948" cy="7195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Logistic Regression:</a:t>
          </a:r>
          <a:endParaRPr lang="en-US" sz="3000" kern="1200"/>
        </a:p>
      </dsp:txBody>
      <dsp:txXfrm>
        <a:off x="35125" y="75224"/>
        <a:ext cx="6101698" cy="649299"/>
      </dsp:txXfrm>
    </dsp:sp>
    <dsp:sp modelId="{1ED24C8C-96F2-944B-B856-3118CD46F4E8}">
      <dsp:nvSpPr>
        <dsp:cNvPr id="0" name=""/>
        <dsp:cNvSpPr/>
      </dsp:nvSpPr>
      <dsp:spPr>
        <a:xfrm>
          <a:off x="0" y="759649"/>
          <a:ext cx="6171948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59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>
              <a:solidFill>
                <a:srgbClr val="00B050"/>
              </a:solidFill>
            </a:rPr>
            <a:t>PROS</a:t>
          </a:r>
          <a:r>
            <a:rPr lang="en-US" sz="2300" kern="1200"/>
            <a:t>: High recall/ideal for screening high-risk patients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>
              <a:solidFill>
                <a:srgbClr val="FF0000"/>
              </a:solidFill>
            </a:rPr>
            <a:t>CONS</a:t>
          </a:r>
          <a:r>
            <a:rPr lang="en-US" sz="2300" kern="1200"/>
            <a:t>: Low precision/high false positives</a:t>
          </a:r>
        </a:p>
      </dsp:txBody>
      <dsp:txXfrm>
        <a:off x="0" y="759649"/>
        <a:ext cx="6171948" cy="1086750"/>
      </dsp:txXfrm>
    </dsp:sp>
    <dsp:sp modelId="{B762B8DD-D19B-C244-B1BE-DF75C46246F4}">
      <dsp:nvSpPr>
        <dsp:cNvPr id="0" name=""/>
        <dsp:cNvSpPr/>
      </dsp:nvSpPr>
      <dsp:spPr>
        <a:xfrm>
          <a:off x="0" y="1846400"/>
          <a:ext cx="6171948" cy="719549"/>
        </a:xfrm>
        <a:prstGeom prst="roundRect">
          <a:avLst/>
        </a:prstGeom>
        <a:solidFill>
          <a:schemeClr val="accent2">
            <a:hueOff val="-203606"/>
            <a:satOff val="-1745"/>
            <a:lumOff val="-1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Decision Tree:</a:t>
          </a:r>
          <a:endParaRPr lang="en-US" sz="3000" kern="1200"/>
        </a:p>
      </dsp:txBody>
      <dsp:txXfrm>
        <a:off x="35125" y="1881525"/>
        <a:ext cx="6101698" cy="649299"/>
      </dsp:txXfrm>
    </dsp:sp>
    <dsp:sp modelId="{00284A3A-0234-154D-AB14-3C2CECE2B9EC}">
      <dsp:nvSpPr>
        <dsp:cNvPr id="0" name=""/>
        <dsp:cNvSpPr/>
      </dsp:nvSpPr>
      <dsp:spPr>
        <a:xfrm>
          <a:off x="0" y="2565949"/>
          <a:ext cx="6171948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59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>
              <a:solidFill>
                <a:srgbClr val="00B050"/>
              </a:solidFill>
            </a:rPr>
            <a:t>PROS</a:t>
          </a:r>
          <a:r>
            <a:rPr lang="en-US" sz="2300" kern="1200"/>
            <a:t>:  Balanced recall and accuracy/interpretable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>
              <a:solidFill>
                <a:srgbClr val="FF0000"/>
              </a:solidFill>
            </a:rPr>
            <a:t>CONS</a:t>
          </a:r>
          <a:r>
            <a:rPr lang="en-US" sz="2300" kern="1200"/>
            <a:t>: Missed some at risk patients</a:t>
          </a:r>
        </a:p>
      </dsp:txBody>
      <dsp:txXfrm>
        <a:off x="0" y="2565949"/>
        <a:ext cx="6171948" cy="1086750"/>
      </dsp:txXfrm>
    </dsp:sp>
    <dsp:sp modelId="{3B8985F3-3166-A140-8686-4BAFB096FA6F}">
      <dsp:nvSpPr>
        <dsp:cNvPr id="0" name=""/>
        <dsp:cNvSpPr/>
      </dsp:nvSpPr>
      <dsp:spPr>
        <a:xfrm>
          <a:off x="0" y="3652699"/>
          <a:ext cx="6171948" cy="719549"/>
        </a:xfrm>
        <a:prstGeom prst="roundRect">
          <a:avLst/>
        </a:prstGeom>
        <a:solidFill>
          <a:schemeClr val="accent2">
            <a:hueOff val="-407213"/>
            <a:satOff val="-3490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Random Forest:</a:t>
          </a:r>
          <a:endParaRPr lang="en-US" sz="3000" kern="1200"/>
        </a:p>
      </dsp:txBody>
      <dsp:txXfrm>
        <a:off x="35125" y="3687824"/>
        <a:ext cx="6101698" cy="649299"/>
      </dsp:txXfrm>
    </dsp:sp>
    <dsp:sp modelId="{6530F818-5FEC-D54B-9C63-C947EC81CC7C}">
      <dsp:nvSpPr>
        <dsp:cNvPr id="0" name=""/>
        <dsp:cNvSpPr/>
      </dsp:nvSpPr>
      <dsp:spPr>
        <a:xfrm>
          <a:off x="0" y="4372249"/>
          <a:ext cx="6171948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59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>
              <a:solidFill>
                <a:srgbClr val="00B050"/>
              </a:solidFill>
            </a:rPr>
            <a:t>PROS</a:t>
          </a:r>
          <a:r>
            <a:rPr lang="en-US" sz="2300" kern="1200"/>
            <a:t>: Highest accuracy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>
              <a:solidFill>
                <a:srgbClr val="FF0000"/>
              </a:solidFill>
            </a:rPr>
            <a:t>CONS</a:t>
          </a:r>
          <a:r>
            <a:rPr lang="en-US" sz="2300" kern="1200"/>
            <a:t>: Low recall, unsuitable for clinical use</a:t>
          </a:r>
        </a:p>
      </dsp:txBody>
      <dsp:txXfrm>
        <a:off x="0" y="4372249"/>
        <a:ext cx="6171948" cy="10867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1A28D-BD9B-9C4C-B64A-BC292532BE50}">
      <dsp:nvSpPr>
        <dsp:cNvPr id="0" name=""/>
        <dsp:cNvSpPr/>
      </dsp:nvSpPr>
      <dsp:spPr>
        <a:xfrm>
          <a:off x="493750" y="1214"/>
          <a:ext cx="1608882" cy="96532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Accuracy- </a:t>
          </a:r>
          <a:r>
            <a:rPr lang="en-US" sz="1500" kern="1200"/>
            <a:t>Correct predictions </a:t>
          </a:r>
        </a:p>
      </dsp:txBody>
      <dsp:txXfrm>
        <a:off x="493750" y="1214"/>
        <a:ext cx="1608882" cy="965329"/>
      </dsp:txXfrm>
    </dsp:sp>
    <dsp:sp modelId="{7B1EFDF3-8290-C749-B51F-1B8653181031}">
      <dsp:nvSpPr>
        <dsp:cNvPr id="0" name=""/>
        <dsp:cNvSpPr/>
      </dsp:nvSpPr>
      <dsp:spPr>
        <a:xfrm>
          <a:off x="2263520" y="1214"/>
          <a:ext cx="1608882" cy="965329"/>
        </a:xfrm>
        <a:prstGeom prst="rect">
          <a:avLst/>
        </a:prstGeom>
        <a:gradFill rotWithShape="0">
          <a:gsLst>
            <a:gs pos="0">
              <a:schemeClr val="accent5">
                <a:hueOff val="4752235"/>
                <a:satOff val="-6665"/>
                <a:lumOff val="-6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4752235"/>
                <a:satOff val="-6665"/>
                <a:lumOff val="-6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4752235"/>
                <a:satOff val="-6665"/>
                <a:lumOff val="-6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Precision- </a:t>
          </a:r>
          <a:r>
            <a:rPr lang="en-US" sz="1500" kern="1200"/>
            <a:t>True positives among predicted positives</a:t>
          </a:r>
        </a:p>
      </dsp:txBody>
      <dsp:txXfrm>
        <a:off x="2263520" y="1214"/>
        <a:ext cx="1608882" cy="965329"/>
      </dsp:txXfrm>
    </dsp:sp>
    <dsp:sp modelId="{C9228592-BA5C-A64E-BBF8-FE2A47ADFC2A}">
      <dsp:nvSpPr>
        <dsp:cNvPr id="0" name=""/>
        <dsp:cNvSpPr/>
      </dsp:nvSpPr>
      <dsp:spPr>
        <a:xfrm>
          <a:off x="4033291" y="1214"/>
          <a:ext cx="1608882" cy="965329"/>
        </a:xfrm>
        <a:prstGeom prst="rect">
          <a:avLst/>
        </a:prstGeom>
        <a:gradFill rotWithShape="0">
          <a:gsLst>
            <a:gs pos="0">
              <a:schemeClr val="accent5">
                <a:hueOff val="9504470"/>
                <a:satOff val="-13330"/>
                <a:lumOff val="-13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9504470"/>
                <a:satOff val="-13330"/>
                <a:lumOff val="-13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9504470"/>
                <a:satOff val="-13330"/>
                <a:lumOff val="-13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Recall- </a:t>
          </a:r>
          <a:r>
            <a:rPr lang="en-US" sz="1500" kern="1200"/>
            <a:t>True positives identified</a:t>
          </a:r>
        </a:p>
      </dsp:txBody>
      <dsp:txXfrm>
        <a:off x="4033291" y="1214"/>
        <a:ext cx="1608882" cy="965329"/>
      </dsp:txXfrm>
    </dsp:sp>
    <dsp:sp modelId="{E43E0B4D-4DFA-9844-9439-A7D3DEBD5581}">
      <dsp:nvSpPr>
        <dsp:cNvPr id="0" name=""/>
        <dsp:cNvSpPr/>
      </dsp:nvSpPr>
      <dsp:spPr>
        <a:xfrm>
          <a:off x="1378635" y="1127432"/>
          <a:ext cx="1608882" cy="965329"/>
        </a:xfrm>
        <a:prstGeom prst="rect">
          <a:avLst/>
        </a:prstGeom>
        <a:gradFill rotWithShape="0">
          <a:gsLst>
            <a:gs pos="0">
              <a:schemeClr val="accent5">
                <a:hueOff val="14256705"/>
                <a:satOff val="-19995"/>
                <a:lumOff val="-20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4256705"/>
                <a:satOff val="-19995"/>
                <a:lumOff val="-20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4256705"/>
                <a:satOff val="-19995"/>
                <a:lumOff val="-20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F1 Score- </a:t>
          </a:r>
          <a:r>
            <a:rPr lang="en-US" sz="1500" kern="1200"/>
            <a:t>Balances precision/recall </a:t>
          </a:r>
        </a:p>
      </dsp:txBody>
      <dsp:txXfrm>
        <a:off x="1378635" y="1127432"/>
        <a:ext cx="1608882" cy="965329"/>
      </dsp:txXfrm>
    </dsp:sp>
    <dsp:sp modelId="{3FD58C0B-D80B-4541-97A4-A5B33A433FA9}">
      <dsp:nvSpPr>
        <dsp:cNvPr id="0" name=""/>
        <dsp:cNvSpPr/>
      </dsp:nvSpPr>
      <dsp:spPr>
        <a:xfrm>
          <a:off x="3148406" y="1127432"/>
          <a:ext cx="1608882" cy="965329"/>
        </a:xfrm>
        <a:prstGeom prst="rect">
          <a:avLst/>
        </a:prstGeom>
        <a:gradFill rotWithShape="0">
          <a:gsLst>
            <a:gs pos="0">
              <a:schemeClr val="accent5">
                <a:hueOff val="19008940"/>
                <a:satOff val="-26660"/>
                <a:lumOff val="-274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9008940"/>
                <a:satOff val="-26660"/>
                <a:lumOff val="-274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9008940"/>
                <a:satOff val="-26660"/>
                <a:lumOff val="-274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Visual- </a:t>
          </a:r>
          <a:r>
            <a:rPr lang="en-US" sz="1500" kern="1200"/>
            <a:t>Chart Comparing metrics across</a:t>
          </a:r>
        </a:p>
      </dsp:txBody>
      <dsp:txXfrm>
        <a:off x="3148406" y="1127432"/>
        <a:ext cx="1608882" cy="9653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19B43-E176-4011-B67B-4E1DCE7842FB}">
      <dsp:nvSpPr>
        <dsp:cNvPr id="0" name=""/>
        <dsp:cNvSpPr/>
      </dsp:nvSpPr>
      <dsp:spPr>
        <a:xfrm>
          <a:off x="242116" y="200771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F21333-246A-43DE-9622-524FDE79950C}">
      <dsp:nvSpPr>
        <dsp:cNvPr id="0" name=""/>
        <dsp:cNvSpPr/>
      </dsp:nvSpPr>
      <dsp:spPr>
        <a:xfrm>
          <a:off x="525886" y="484541"/>
          <a:ext cx="783745" cy="7837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9E8D7-3706-4231-8B68-FF996C3A2E35}">
      <dsp:nvSpPr>
        <dsp:cNvPr id="0" name=""/>
        <dsp:cNvSpPr/>
      </dsp:nvSpPr>
      <dsp:spPr>
        <a:xfrm>
          <a:off x="1882962" y="200771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sng" kern="1200"/>
            <a:t>Logistic Regression- </a:t>
          </a:r>
          <a:r>
            <a:rPr lang="en-US" sz="2200" kern="1200"/>
            <a:t>Viable for screening but requires follow-up test</a:t>
          </a:r>
        </a:p>
      </dsp:txBody>
      <dsp:txXfrm>
        <a:off x="1882962" y="200771"/>
        <a:ext cx="3185173" cy="1351285"/>
      </dsp:txXfrm>
    </dsp:sp>
    <dsp:sp modelId="{5BC83FF0-31D2-4A0A-A83A-D6DE0F3DD0A0}">
      <dsp:nvSpPr>
        <dsp:cNvPr id="0" name=""/>
        <dsp:cNvSpPr/>
      </dsp:nvSpPr>
      <dsp:spPr>
        <a:xfrm>
          <a:off x="5623128" y="200771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1DFF92-3203-45F1-8D61-9C7F0169F382}">
      <dsp:nvSpPr>
        <dsp:cNvPr id="0" name=""/>
        <dsp:cNvSpPr/>
      </dsp:nvSpPr>
      <dsp:spPr>
        <a:xfrm>
          <a:off x="5906898" y="484541"/>
          <a:ext cx="783745" cy="7837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B6756B-D558-4C00-AEE5-1D90E8146B6D}">
      <dsp:nvSpPr>
        <dsp:cNvPr id="0" name=""/>
        <dsp:cNvSpPr/>
      </dsp:nvSpPr>
      <dsp:spPr>
        <a:xfrm>
          <a:off x="7263975" y="200771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sng" kern="1200"/>
            <a:t>Decision Tree/Random Forest- </a:t>
          </a:r>
          <a:r>
            <a:rPr lang="en-US" sz="2200" kern="1200"/>
            <a:t>Limited clinical use because of low recall</a:t>
          </a:r>
        </a:p>
      </dsp:txBody>
      <dsp:txXfrm>
        <a:off x="7263975" y="200771"/>
        <a:ext cx="3185173" cy="1351285"/>
      </dsp:txXfrm>
    </dsp:sp>
    <dsp:sp modelId="{E6600058-0F97-4CC4-852D-CB55B674BC30}">
      <dsp:nvSpPr>
        <dsp:cNvPr id="0" name=""/>
        <dsp:cNvSpPr/>
      </dsp:nvSpPr>
      <dsp:spPr>
        <a:xfrm>
          <a:off x="242116" y="2187839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2AB28-3A06-4E5A-A2B6-E4582139D426}">
      <dsp:nvSpPr>
        <dsp:cNvPr id="0" name=""/>
        <dsp:cNvSpPr/>
      </dsp:nvSpPr>
      <dsp:spPr>
        <a:xfrm>
          <a:off x="525886" y="2471609"/>
          <a:ext cx="783745" cy="7837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93457-C42C-461C-9725-8B933492F2E4}">
      <dsp:nvSpPr>
        <dsp:cNvPr id="0" name=""/>
        <dsp:cNvSpPr/>
      </dsp:nvSpPr>
      <dsp:spPr>
        <a:xfrm>
          <a:off x="1882962" y="2187839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sng" kern="1200"/>
            <a:t>Impact-</a:t>
          </a:r>
          <a:r>
            <a:rPr lang="en-US" sz="2200" kern="1200"/>
            <a:t> High recall reduces mortality risk/False positives can strain resources</a:t>
          </a:r>
        </a:p>
      </dsp:txBody>
      <dsp:txXfrm>
        <a:off x="1882962" y="2187839"/>
        <a:ext cx="3185173" cy="1351285"/>
      </dsp:txXfrm>
    </dsp:sp>
    <dsp:sp modelId="{9E746A18-53CD-4DF5-9890-4D03D12634BC}">
      <dsp:nvSpPr>
        <dsp:cNvPr id="0" name=""/>
        <dsp:cNvSpPr/>
      </dsp:nvSpPr>
      <dsp:spPr>
        <a:xfrm>
          <a:off x="5623128" y="2187839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9C7908-C1F7-468C-9875-D611440E00ED}">
      <dsp:nvSpPr>
        <dsp:cNvPr id="0" name=""/>
        <dsp:cNvSpPr/>
      </dsp:nvSpPr>
      <dsp:spPr>
        <a:xfrm>
          <a:off x="5906898" y="2471609"/>
          <a:ext cx="783745" cy="7837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08D59-E34E-4F1B-8E1E-51193B46C05E}">
      <dsp:nvSpPr>
        <dsp:cNvPr id="0" name=""/>
        <dsp:cNvSpPr/>
      </dsp:nvSpPr>
      <dsp:spPr>
        <a:xfrm>
          <a:off x="7263975" y="2187839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sng" kern="1200"/>
            <a:t>Overall Take: </a:t>
          </a:r>
          <a:r>
            <a:rPr lang="en-US" sz="2200" kern="1200"/>
            <a:t>Early detection can optimize healthcare resources</a:t>
          </a:r>
        </a:p>
      </dsp:txBody>
      <dsp:txXfrm>
        <a:off x="7263975" y="2187839"/>
        <a:ext cx="3185173" cy="13512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2363F-7B7B-4101-9BD6-F5B5EC222E78}">
      <dsp:nvSpPr>
        <dsp:cNvPr id="0" name=""/>
        <dsp:cNvSpPr/>
      </dsp:nvSpPr>
      <dsp:spPr>
        <a:xfrm>
          <a:off x="3702" y="359587"/>
          <a:ext cx="1116281" cy="11162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D9212-FD0C-489D-B565-2D2694EF8CEB}">
      <dsp:nvSpPr>
        <dsp:cNvPr id="0" name=""/>
        <dsp:cNvSpPr/>
      </dsp:nvSpPr>
      <dsp:spPr>
        <a:xfrm>
          <a:off x="3702" y="1605770"/>
          <a:ext cx="3189375" cy="47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b="1" kern="1200"/>
            <a:t>Data enhancement:</a:t>
          </a:r>
          <a:endParaRPr lang="en-US" sz="2800" kern="1200"/>
        </a:p>
      </dsp:txBody>
      <dsp:txXfrm>
        <a:off x="3702" y="1605770"/>
        <a:ext cx="3189375" cy="478406"/>
      </dsp:txXfrm>
    </dsp:sp>
    <dsp:sp modelId="{F67619E6-E005-4996-BE26-EF853EB8403F}">
      <dsp:nvSpPr>
        <dsp:cNvPr id="0" name=""/>
        <dsp:cNvSpPr/>
      </dsp:nvSpPr>
      <dsp:spPr>
        <a:xfrm>
          <a:off x="3702" y="2144596"/>
          <a:ext cx="3189375" cy="123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Combining Systolic/Diastolic blood pressure into an average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Reintroducing “Country” and “Continent” for socio-economic analysis</a:t>
          </a:r>
        </a:p>
      </dsp:txBody>
      <dsp:txXfrm>
        <a:off x="3702" y="2144596"/>
        <a:ext cx="3189375" cy="1235965"/>
      </dsp:txXfrm>
    </dsp:sp>
    <dsp:sp modelId="{471E201F-4FBF-4F7F-82B6-8508714794AE}">
      <dsp:nvSpPr>
        <dsp:cNvPr id="0" name=""/>
        <dsp:cNvSpPr/>
      </dsp:nvSpPr>
      <dsp:spPr>
        <a:xfrm>
          <a:off x="3751218" y="359587"/>
          <a:ext cx="1116281" cy="11162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3E0FBB-FDAF-46B7-8989-BCEF213D2D0F}">
      <dsp:nvSpPr>
        <dsp:cNvPr id="0" name=""/>
        <dsp:cNvSpPr/>
      </dsp:nvSpPr>
      <dsp:spPr>
        <a:xfrm>
          <a:off x="3751218" y="1605770"/>
          <a:ext cx="3189375" cy="47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b="1" kern="1200"/>
            <a:t>Model Refinements: </a:t>
          </a:r>
          <a:endParaRPr lang="en-US" sz="2800" kern="1200"/>
        </a:p>
      </dsp:txBody>
      <dsp:txXfrm>
        <a:off x="3751218" y="1605770"/>
        <a:ext cx="3189375" cy="478406"/>
      </dsp:txXfrm>
    </dsp:sp>
    <dsp:sp modelId="{05D4B261-5F7A-49F1-BCAA-AE5CE6CF2876}">
      <dsp:nvSpPr>
        <dsp:cNvPr id="0" name=""/>
        <dsp:cNvSpPr/>
      </dsp:nvSpPr>
      <dsp:spPr>
        <a:xfrm>
          <a:off x="3751218" y="2144596"/>
          <a:ext cx="3189375" cy="123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Testing different classification thresholds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Increasing “min_samples_leaf” to reduce overfitting</a:t>
          </a:r>
        </a:p>
      </dsp:txBody>
      <dsp:txXfrm>
        <a:off x="3751218" y="2144596"/>
        <a:ext cx="3189375" cy="1235965"/>
      </dsp:txXfrm>
    </dsp:sp>
    <dsp:sp modelId="{1D577D8E-CA7B-486E-AFC8-03D10E9CBE60}">
      <dsp:nvSpPr>
        <dsp:cNvPr id="0" name=""/>
        <dsp:cNvSpPr/>
      </dsp:nvSpPr>
      <dsp:spPr>
        <a:xfrm>
          <a:off x="7498734" y="359587"/>
          <a:ext cx="1116281" cy="11162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B65DBF-B8C4-41AB-830E-9BCB515FC302}">
      <dsp:nvSpPr>
        <dsp:cNvPr id="0" name=""/>
        <dsp:cNvSpPr/>
      </dsp:nvSpPr>
      <dsp:spPr>
        <a:xfrm>
          <a:off x="7498734" y="1605770"/>
          <a:ext cx="3189375" cy="47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b="1" kern="1200"/>
            <a:t>Goal: </a:t>
          </a:r>
          <a:endParaRPr lang="en-US" sz="2800" kern="1200"/>
        </a:p>
      </dsp:txBody>
      <dsp:txXfrm>
        <a:off x="7498734" y="1605770"/>
        <a:ext cx="3189375" cy="478406"/>
      </dsp:txXfrm>
    </dsp:sp>
    <dsp:sp modelId="{657B843B-F6AD-4563-9FA6-3975A18F94D0}">
      <dsp:nvSpPr>
        <dsp:cNvPr id="0" name=""/>
        <dsp:cNvSpPr/>
      </dsp:nvSpPr>
      <dsp:spPr>
        <a:xfrm>
          <a:off x="7498734" y="2144596"/>
          <a:ext cx="3189375" cy="123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Achieve higher recall with improved precision </a:t>
          </a:r>
        </a:p>
      </dsp:txBody>
      <dsp:txXfrm>
        <a:off x="7498734" y="2144596"/>
        <a:ext cx="3189375" cy="123596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6D0227-7AFC-6847-B96F-39DF6015BEDD}">
      <dsp:nvSpPr>
        <dsp:cNvPr id="0" name=""/>
        <dsp:cNvSpPr/>
      </dsp:nvSpPr>
      <dsp:spPr>
        <a:xfrm>
          <a:off x="0" y="367004"/>
          <a:ext cx="1069126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Summary:</a:t>
          </a:r>
          <a:endParaRPr lang="en-US" sz="2600" kern="1200"/>
        </a:p>
      </dsp:txBody>
      <dsp:txXfrm>
        <a:off x="30442" y="397446"/>
        <a:ext cx="10630381" cy="562726"/>
      </dsp:txXfrm>
    </dsp:sp>
    <dsp:sp modelId="{E21E309C-2D24-DD44-BEE9-A35AF44B2F52}">
      <dsp:nvSpPr>
        <dsp:cNvPr id="0" name=""/>
        <dsp:cNvSpPr/>
      </dsp:nvSpPr>
      <dsp:spPr>
        <a:xfrm>
          <a:off x="0" y="990614"/>
          <a:ext cx="10691265" cy="995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9448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Logistic Regression: Best for screening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Decision Tree: Balanced but misses at-risk patients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Random Forest: High accuracy, low recall, and not clinically viable</a:t>
          </a:r>
        </a:p>
      </dsp:txBody>
      <dsp:txXfrm>
        <a:off x="0" y="990614"/>
        <a:ext cx="10691265" cy="995670"/>
      </dsp:txXfrm>
    </dsp:sp>
    <dsp:sp modelId="{CA1452AD-C804-D241-9EDF-2795F0BDDECF}">
      <dsp:nvSpPr>
        <dsp:cNvPr id="0" name=""/>
        <dsp:cNvSpPr/>
      </dsp:nvSpPr>
      <dsp:spPr>
        <a:xfrm>
          <a:off x="0" y="1986285"/>
          <a:ext cx="1069126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SMOTE:</a:t>
          </a:r>
          <a:r>
            <a:rPr lang="en-US" sz="2600" kern="1200"/>
            <a:t> Addressed imbalance but may have caused potential noise</a:t>
          </a:r>
        </a:p>
      </dsp:txBody>
      <dsp:txXfrm>
        <a:off x="30442" y="2016727"/>
        <a:ext cx="10630381" cy="562726"/>
      </dsp:txXfrm>
    </dsp:sp>
    <dsp:sp modelId="{86A0578E-6FC8-4F44-9E8D-00DB82838AA0}">
      <dsp:nvSpPr>
        <dsp:cNvPr id="0" name=""/>
        <dsp:cNvSpPr/>
      </dsp:nvSpPr>
      <dsp:spPr>
        <a:xfrm>
          <a:off x="0" y="2684775"/>
          <a:ext cx="1069126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Future Potential: </a:t>
          </a:r>
          <a:r>
            <a:rPr lang="en-US" sz="2600" kern="1200"/>
            <a:t>Improved data and tuning can enhance early detection</a:t>
          </a:r>
        </a:p>
      </dsp:txBody>
      <dsp:txXfrm>
        <a:off x="30442" y="2715217"/>
        <a:ext cx="10630381" cy="562726"/>
      </dsp:txXfrm>
    </dsp:sp>
    <dsp:sp modelId="{80CF56F6-4771-7F4B-AE74-E2626AC5EF4E}">
      <dsp:nvSpPr>
        <dsp:cNvPr id="0" name=""/>
        <dsp:cNvSpPr/>
      </dsp:nvSpPr>
      <dsp:spPr>
        <a:xfrm>
          <a:off x="0" y="3383265"/>
          <a:ext cx="1069126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Impact: </a:t>
          </a:r>
          <a:r>
            <a:rPr lang="en-US" sz="2600" kern="1200"/>
            <a:t>Save lives, optimize health care resources </a:t>
          </a:r>
        </a:p>
      </dsp:txBody>
      <dsp:txXfrm>
        <a:off x="30442" y="3413707"/>
        <a:ext cx="10630381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28F2C-91F3-4813-9E3F-BEFE97773075}" type="datetimeFigureOut">
              <a:rPr lang="en-US" smtClean="0"/>
              <a:t>5/8/25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F437-B5C3-4FB9-BCDF-0848E3845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0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F437-B5C3-4FB9-BCDF-0848E38457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97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36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26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51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26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57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95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63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81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5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61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46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437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medium.com/@evelyn.eve.9512/predicting-heart-disease-risk-using-logistic-regression-7ed58ae2abfd%23:~:text=Logistic%20regression%20is%20a%20method,given%20dataset%20containing%20independent%20variables" TargetMode="External"/><Relationship Id="rId7" Type="http://schemas.openxmlformats.org/officeDocument/2006/relationships/image" Target="../media/image44.svg"/><Relationship Id="rId2" Type="http://schemas.openxmlformats.org/officeDocument/2006/relationships/hyperlink" Target="https://www.kaggle.com/datasets/iamsouravbanerjee/heart-attack-prediction-dataset/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s://www.news-medical.net/news/20240405/New-machine-learning-model-achieves-breakthrough-in-heart-disease-prediction-with-over-9525-accuracy.aspx" TargetMode="External"/><Relationship Id="rId4" Type="http://schemas.openxmlformats.org/officeDocument/2006/relationships/hyperlink" Target="https://pmc.ncbi.nlm.nih.gov/articles/PMC9726526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Data" Target="../diagrams/data1.xml"/><Relationship Id="rId11" Type="http://schemas.openxmlformats.org/officeDocument/2006/relationships/image" Target="../media/image2.png"/><Relationship Id="rId5" Type="http://schemas.openxmlformats.org/officeDocument/2006/relationships/image" Target="../media/image4.svg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27.png"/><Relationship Id="rId4" Type="http://schemas.openxmlformats.org/officeDocument/2006/relationships/diagramData" Target="../diagrams/data5.xml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4BA4D-B8FD-EBBF-1B52-E5FC87ED9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99024"/>
            <a:ext cx="3076032" cy="39149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/>
              <a:t>Using Machine Learning to Predict Heart Attack Risk</a:t>
            </a:r>
            <a:br>
              <a:rPr lang="en-US" sz="3700" b="1"/>
            </a:br>
            <a:endParaRPr lang="en-US" sz="37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150107-04B5-F8AC-165E-4FF702675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624" y="4914199"/>
            <a:ext cx="2703583" cy="96544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/>
              <a:t>Cheyanne Gardner &amp; Paul Robles</a:t>
            </a:r>
          </a:p>
          <a:p>
            <a:pPr>
              <a:lnSpc>
                <a:spcPct val="100000"/>
              </a:lnSpc>
            </a:pPr>
            <a:r>
              <a:rPr lang="en-US" sz="1300"/>
              <a:t>MGT-665-Final</a:t>
            </a:r>
          </a:p>
          <a:p>
            <a:pPr>
              <a:lnSpc>
                <a:spcPct val="100000"/>
              </a:lnSpc>
            </a:pPr>
            <a:r>
              <a:rPr lang="en-US" sz="1300"/>
              <a:t>May 04, 2025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ardiogram">
            <a:extLst>
              <a:ext uri="{FF2B5EF4-FFF2-40B4-BE49-F238E27FC236}">
                <a16:creationId xmlns:a16="http://schemas.microsoft.com/office/drawing/2014/main" id="{A3305230-D1F4-3842-B4AF-97BF9C0E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593" b="7821"/>
          <a:stretch/>
        </p:blipFill>
        <p:spPr>
          <a:xfrm>
            <a:off x="4038600" y="1360897"/>
            <a:ext cx="7353299" cy="4136207"/>
          </a:xfrm>
          <a:prstGeom prst="rect">
            <a:avLst/>
          </a:prstGeom>
        </p:spPr>
      </p:pic>
      <p:pic>
        <p:nvPicPr>
          <p:cNvPr id="25" name="Video 24">
            <a:hlinkClick r:id="" action="ppaction://media"/>
            <a:extLst>
              <a:ext uri="{FF2B5EF4-FFF2-40B4-BE49-F238E27FC236}">
                <a16:creationId xmlns:a16="http://schemas.microsoft.com/office/drawing/2014/main" id="{1F9F529F-C50C-5280-C18C-A04DF4DF40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1378184" y="6044184"/>
            <a:ext cx="731520" cy="73152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1037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22"/>
    </mc:Choice>
    <mc:Fallback>
      <p:transition spd="slow" advTm="34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3BAB9-A71E-2161-037E-2EA27B87E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001512" cy="1307592"/>
          </a:xfrm>
        </p:spPr>
        <p:txBody>
          <a:bodyPr>
            <a:normAutofit/>
          </a:bodyPr>
          <a:lstStyle/>
          <a:p>
            <a:r>
              <a:rPr lang="en-US"/>
              <a:t>limitations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2E7F5-9355-BCEB-3521-7C3005812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7" y="1960999"/>
            <a:ext cx="7285855" cy="42020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b="1"/>
              <a:t>SMOTE: </a:t>
            </a:r>
            <a:r>
              <a:rPr lang="en-US" sz="1700"/>
              <a:t>Improved recall but may have introduced noise which could have affected Random Forest</a:t>
            </a:r>
            <a:endParaRPr lang="en-US" sz="1700" b="1"/>
          </a:p>
          <a:p>
            <a:pPr>
              <a:lnSpc>
                <a:spcPct val="100000"/>
              </a:lnSpc>
            </a:pPr>
            <a:endParaRPr lang="en-US" sz="1700" b="1"/>
          </a:p>
          <a:p>
            <a:pPr>
              <a:lnSpc>
                <a:spcPct val="100000"/>
              </a:lnSpc>
            </a:pPr>
            <a:r>
              <a:rPr lang="en-US" sz="1700" b="1"/>
              <a:t>Dropped Features: </a:t>
            </a:r>
            <a:r>
              <a:rPr lang="en-US" sz="1700"/>
              <a:t>“Country” and “Continent” could have been relevant</a:t>
            </a:r>
            <a:endParaRPr lang="en-US" sz="1700" b="1"/>
          </a:p>
          <a:p>
            <a:pPr>
              <a:lnSpc>
                <a:spcPct val="100000"/>
              </a:lnSpc>
            </a:pPr>
            <a:endParaRPr lang="en-US" sz="1700" b="1"/>
          </a:p>
          <a:p>
            <a:pPr>
              <a:lnSpc>
                <a:spcPct val="100000"/>
              </a:lnSpc>
            </a:pPr>
            <a:r>
              <a:rPr lang="en-US" sz="1700" b="1"/>
              <a:t>Model Performance: </a:t>
            </a:r>
            <a:r>
              <a:rPr lang="en-US" sz="1700"/>
              <a:t>Low precision across  models indicates false positives</a:t>
            </a:r>
            <a:endParaRPr lang="en-US" sz="1700" b="1"/>
          </a:p>
          <a:p>
            <a:pPr>
              <a:lnSpc>
                <a:spcPct val="100000"/>
              </a:lnSpc>
            </a:pPr>
            <a:endParaRPr lang="en-US" sz="1700" b="1"/>
          </a:p>
          <a:p>
            <a:pPr>
              <a:lnSpc>
                <a:spcPct val="100000"/>
              </a:lnSpc>
            </a:pPr>
            <a:r>
              <a:rPr lang="en-US" sz="1700" b="1"/>
              <a:t>Data Quality: </a:t>
            </a:r>
            <a:r>
              <a:rPr lang="en-US" sz="1700"/>
              <a:t>Potential for feature engineering to improve results</a:t>
            </a:r>
            <a:endParaRPr lang="en-US" sz="1700" b="1"/>
          </a:p>
        </p:txBody>
      </p:sp>
      <p:pic>
        <p:nvPicPr>
          <p:cNvPr id="7" name="Graphic 6" descr="Group Brainstorm">
            <a:extLst>
              <a:ext uri="{FF2B5EF4-FFF2-40B4-BE49-F238E27FC236}">
                <a16:creationId xmlns:a16="http://schemas.microsoft.com/office/drawing/2014/main" id="{7D971380-7018-5DAE-A967-2C45C4D71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89943" y="1568196"/>
            <a:ext cx="4202057" cy="4202057"/>
          </a:xfrm>
          <a:prstGeom prst="rect">
            <a:avLst/>
          </a:prstGeom>
        </p:spPr>
      </p:pic>
      <p:pic>
        <p:nvPicPr>
          <p:cNvPr id="4" name="Audio Recording May 8, 2025 at 6:27:28 PM">
            <a:hlinkClick r:id="" action="ppaction://media"/>
            <a:extLst>
              <a:ext uri="{FF2B5EF4-FFF2-40B4-BE49-F238E27FC236}">
                <a16:creationId xmlns:a16="http://schemas.microsoft.com/office/drawing/2014/main" id="{018D6AF9-E23A-5AAD-E969-9E6344F3BB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75113" y="577025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FADD0-36CC-CD25-0838-2351B912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/>
              <a:t>Areas for future improvement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44E40E-CEDB-D118-89C4-11856B8B33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2034216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Recording May 8, 2025 at 6:30:46 PM">
            <a:hlinkClick r:id="" action="ppaction://media"/>
            <a:extLst>
              <a:ext uri="{FF2B5EF4-FFF2-40B4-BE49-F238E27FC236}">
                <a16:creationId xmlns:a16="http://schemas.microsoft.com/office/drawing/2014/main" id="{4C301A8F-9FE7-979C-8E7A-1359C97616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985500" y="571349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5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B030-1712-E5D4-3E50-F7ECAA86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9F7F0D-D8E3-EF61-9D45-FB6FB007777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0635" y="1569720"/>
          <a:ext cx="10691265" cy="4373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Recording May 8, 2025 at 6:31:35 PM">
            <a:hlinkClick r:id="" action="ppaction://media"/>
            <a:extLst>
              <a:ext uri="{FF2B5EF4-FFF2-40B4-BE49-F238E27FC236}">
                <a16:creationId xmlns:a16="http://schemas.microsoft.com/office/drawing/2014/main" id="{0D406C38-CA63-43F3-3FAC-07E135456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716665" y="578612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D37305-B833-F430-7895-9F6951E3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001512" cy="1307592"/>
          </a:xfrm>
        </p:spPr>
        <p:txBody>
          <a:bodyPr>
            <a:normAutofit/>
          </a:bodyPr>
          <a:lstStyle/>
          <a:p>
            <a:r>
              <a:rPr lang="en-US"/>
              <a:t>references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9E5AA-8F2A-103A-6601-FD4FA4A8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7" y="1960999"/>
            <a:ext cx="7285855" cy="4202057"/>
          </a:xfrm>
        </p:spPr>
        <p:txBody>
          <a:bodyPr>
            <a:normAutofit/>
          </a:bodyPr>
          <a:lstStyle/>
          <a:p>
            <a:pPr marL="360045" marR="0" indent="-360045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Banerjee, S. (2024, May 11). </a:t>
            </a:r>
            <a:r>
              <a:rPr lang="en-US" sz="1200" i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Heart attack risk prediction dataset</a:t>
            </a:r>
            <a:r>
              <a:rPr lang="en-US" sz="12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Kaggle. </a:t>
            </a:r>
            <a:r>
              <a:rPr lang="en-US" sz="1200" u="sng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2"/>
              </a:rPr>
              <a:t>https://www.kaggle.com/datasets/iamsouravbanerjee/heart-attack-prediction-dataset/data</a:t>
            </a:r>
            <a:r>
              <a:rPr lang="en-US" sz="12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endParaRPr lang="en-US" sz="12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Evelyn. (2023, July 9). </a:t>
            </a:r>
            <a:r>
              <a:rPr lang="en-US" sz="1200" i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Predicting heart disease risk using logistic regression</a:t>
            </a:r>
            <a:r>
              <a:rPr lang="en-US" sz="12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Medium. </a:t>
            </a:r>
            <a:r>
              <a:rPr lang="en-US" sz="1200" u="sng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3"/>
              </a:rPr>
              <a:t>https://medium.com/@evelyn.eve.9512/predicting-heart-disease-risk-using-logistic-regression-7ed58ae2abfd#:~:text=Logistic%20regression%20is%20a%20method,given%20dataset%20containing%20independent%20variables</a:t>
            </a:r>
            <a:r>
              <a:rPr lang="en-US" sz="12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</a:t>
            </a:r>
            <a:endParaRPr lang="en-US" sz="12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Matheson, M. B., Kato, Y., Baba, S., Cox, C., Lima, J. A. C., &amp; </a:t>
            </a:r>
            <a:r>
              <a:rPr lang="en-US" sz="1200" err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Ambale</a:t>
            </a:r>
            <a:r>
              <a:rPr lang="en-US" sz="12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-Venkatesh, B. (2022, November 11). </a:t>
            </a:r>
            <a:r>
              <a:rPr lang="en-US" sz="1200" i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Cardiovascular risk prediction using machine learning in a large Japanese cohort</a:t>
            </a:r>
            <a:r>
              <a:rPr lang="en-US" sz="12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Circulation reports. </a:t>
            </a:r>
            <a:r>
              <a:rPr lang="en-US" sz="1200" u="sng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4"/>
              </a:rPr>
              <a:t>https://pmc.ncbi.nlm.nih.gov/articles/PMC9726526/</a:t>
            </a:r>
            <a:r>
              <a:rPr lang="en-US" sz="12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endParaRPr lang="en-US" sz="12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Paharia, P. T. (2024, April 5). </a:t>
            </a:r>
            <a:r>
              <a:rPr lang="en-US" sz="1200" i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New Machine Learning Model achieves breakthrough in heart disease prediction with over 95% accuracy</a:t>
            </a:r>
            <a:r>
              <a:rPr lang="en-US" sz="12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News. </a:t>
            </a:r>
            <a:r>
              <a:rPr lang="en-US" sz="1200" u="sng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5"/>
              </a:rPr>
              <a:t>https://www.news-medical.net/news/20240405/New-machine-learning-model-achieves-breakthrough-in-heart-disease-prediction-with-over-9525-accuracy.aspx</a:t>
            </a:r>
            <a:endParaRPr lang="en-US" sz="12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0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endParaRPr lang="en-US" sz="10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Aft>
                <a:spcPts val="800"/>
              </a:spcAft>
            </a:pPr>
            <a:endParaRPr lang="en-US" sz="10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/>
          </a:p>
        </p:txBody>
      </p:sp>
      <p:pic>
        <p:nvPicPr>
          <p:cNvPr id="7" name="Graphic 6" descr="Footer">
            <a:extLst>
              <a:ext uri="{FF2B5EF4-FFF2-40B4-BE49-F238E27FC236}">
                <a16:creationId xmlns:a16="http://schemas.microsoft.com/office/drawing/2014/main" id="{9234211D-27C2-471D-A48B-34B7BFEC3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89943" y="1956039"/>
            <a:ext cx="3607697" cy="36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6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03E9A-D528-68D6-2AEE-803AF36F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Abstract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CBBFA938-080C-67C4-6AD1-B5C877294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87920" y="2102261"/>
            <a:ext cx="3903980" cy="390398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extBox 3">
            <a:extLst>
              <a:ext uri="{FF2B5EF4-FFF2-40B4-BE49-F238E27FC236}">
                <a16:creationId xmlns:a16="http://schemas.microsoft.com/office/drawing/2014/main" id="{B9C1B2E5-E096-21D3-C184-5925733E4EC6}"/>
              </a:ext>
            </a:extLst>
          </p:cNvPr>
          <p:cNvGraphicFramePr/>
          <p:nvPr/>
        </p:nvGraphicFramePr>
        <p:xfrm>
          <a:off x="700088" y="2221992"/>
          <a:ext cx="6400800" cy="3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2" name="Video 31">
            <a:hlinkClick r:id="" action="ppaction://media"/>
            <a:extLst>
              <a:ext uri="{FF2B5EF4-FFF2-40B4-BE49-F238E27FC236}">
                <a16:creationId xmlns:a16="http://schemas.microsoft.com/office/drawing/2014/main" id="{C256F9F9-7455-463B-8FC3-DDA83DF4F1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rcRect l="21875" r="21875"/>
          <a:stretch>
            <a:fillRect/>
          </a:stretch>
        </p:blipFill>
        <p:spPr>
          <a:xfrm>
            <a:off x="11382934" y="6048934"/>
            <a:ext cx="726769" cy="72676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2919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168"/>
    </mc:Choice>
    <mc:Fallback>
      <p:transition spd="slow" advTm="67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00494-460C-28F2-68D7-7735B5DF0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Introduction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E861D4-FDAB-07B4-9988-80EEAB609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21992"/>
            <a:ext cx="6400800" cy="373989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Heart attacks: Leading global cause of death</a:t>
            </a:r>
          </a:p>
          <a:p>
            <a:pPr>
              <a:spcAft>
                <a:spcPts val="600"/>
              </a:spcAft>
            </a:pPr>
            <a:r>
              <a:rPr lang="en-US"/>
              <a:t>Goal: Use ML for early risk detection</a:t>
            </a:r>
          </a:p>
          <a:p>
            <a:pPr>
              <a:spcAft>
                <a:spcPts val="600"/>
              </a:spcAft>
            </a:pPr>
            <a:r>
              <a:rPr lang="en-US"/>
              <a:t>Data: Clinical indicators + lifestyle factors</a:t>
            </a:r>
          </a:p>
          <a:p>
            <a:pPr>
              <a:spcAft>
                <a:spcPts val="600"/>
              </a:spcAft>
            </a:pPr>
            <a:r>
              <a:rPr lang="en-US"/>
              <a:t>Models: Logistic Regression, Decision Tree, Random Forest</a:t>
            </a:r>
          </a:p>
          <a:p>
            <a:pPr>
              <a:spcAft>
                <a:spcPts val="600"/>
              </a:spcAft>
            </a:pPr>
            <a:r>
              <a:rPr lang="en-US"/>
              <a:t>SMOTE used to fix class imbalance</a:t>
            </a:r>
          </a:p>
          <a:p>
            <a:pPr>
              <a:spcAft>
                <a:spcPts val="600"/>
              </a:spcAft>
            </a:pPr>
            <a:r>
              <a:rPr lang="en-US"/>
              <a:t>Evaluated with Accuracy, Precision, Recall, F1 Score</a:t>
            </a:r>
          </a:p>
          <a:p>
            <a:pPr>
              <a:spcAft>
                <a:spcPts val="600"/>
              </a:spcAft>
            </a:pPr>
            <a:endParaRPr lang="en-US"/>
          </a:p>
        </p:txBody>
      </p:sp>
      <p:pic>
        <p:nvPicPr>
          <p:cNvPr id="13" name="Picture 12" descr="Red heartbeat line icon on white background | Premium Photo">
            <a:extLst>
              <a:ext uri="{FF2B5EF4-FFF2-40B4-BE49-F238E27FC236}">
                <a16:creationId xmlns:a16="http://schemas.microsoft.com/office/drawing/2014/main" id="{C83187F3-0443-F365-A780-4DC1B75919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55" r="772" b="4624"/>
          <a:stretch/>
        </p:blipFill>
        <p:spPr>
          <a:xfrm>
            <a:off x="7487920" y="3506821"/>
            <a:ext cx="3903980" cy="249942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Video 24">
            <a:hlinkClick r:id="" action="ppaction://media"/>
            <a:extLst>
              <a:ext uri="{FF2B5EF4-FFF2-40B4-BE49-F238E27FC236}">
                <a16:creationId xmlns:a16="http://schemas.microsoft.com/office/drawing/2014/main" id="{8B11DC92-1A18-8ACF-0F3C-AD7F784A0B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1479598" y="6145598"/>
            <a:ext cx="630105" cy="63010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41950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95"/>
    </mc:Choice>
    <mc:Fallback>
      <p:transition spd="slow" advTm="61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43297-62E1-FB15-B0D2-CB0359FA9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98176" cy="1051914"/>
          </a:xfrm>
        </p:spPr>
        <p:txBody>
          <a:bodyPr>
            <a:normAutofit/>
          </a:bodyPr>
          <a:lstStyle/>
          <a:p>
            <a:r>
              <a:rPr lang="en-US"/>
              <a:t>Related work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86BD462E-48FF-5AA5-0B22-AAAA034D8A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421357"/>
              </p:ext>
            </p:extLst>
          </p:nvPr>
        </p:nvGraphicFramePr>
        <p:xfrm>
          <a:off x="800100" y="2276474"/>
          <a:ext cx="10629900" cy="38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" name="Video 16">
            <a:hlinkClick r:id="" action="ppaction://media"/>
            <a:extLst>
              <a:ext uri="{FF2B5EF4-FFF2-40B4-BE49-F238E27FC236}">
                <a16:creationId xmlns:a16="http://schemas.microsoft.com/office/drawing/2014/main" id="{759306F1-0023-641E-A44A-34C9F26C05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1468100" y="6134100"/>
            <a:ext cx="641604" cy="6416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71498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48"/>
    </mc:Choice>
    <mc:Fallback>
      <p:transition spd="slow" advTm="49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56BBF-1D01-C919-E9B5-AB7990D0B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err="1"/>
              <a:t>methology</a:t>
            </a:r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FBE1FEB4-CFEF-0FDA-F1F8-11C1515471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207447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9" name="Video 28">
            <a:hlinkClick r:id="" action="ppaction://media"/>
            <a:extLst>
              <a:ext uri="{FF2B5EF4-FFF2-40B4-BE49-F238E27FC236}">
                <a16:creationId xmlns:a16="http://schemas.microsoft.com/office/drawing/2014/main" id="{63D379BD-5298-1B8D-D647-41D56DA274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1391900" y="6057900"/>
            <a:ext cx="717804" cy="7178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787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73"/>
    </mc:Choice>
    <mc:Fallback>
      <p:transition spd="slow" advTm="51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22724-8040-CA09-5647-A44C31DCA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6" y="909637"/>
            <a:ext cx="4800600" cy="1307592"/>
          </a:xfrm>
        </p:spPr>
        <p:txBody>
          <a:bodyPr>
            <a:normAutofit/>
          </a:bodyPr>
          <a:lstStyle/>
          <a:p>
            <a:r>
              <a:rPr lang="en-US"/>
              <a:t>results</a:t>
            </a:r>
          </a:p>
        </p:txBody>
      </p:sp>
      <p:pic>
        <p:nvPicPr>
          <p:cNvPr id="18" name="Picture 17" descr="May 2015 – AI Impacts">
            <a:extLst>
              <a:ext uri="{FF2B5EF4-FFF2-40B4-BE49-F238E27FC236}">
                <a16:creationId xmlns:a16="http://schemas.microsoft.com/office/drawing/2014/main" id="{83577DB4-0A56-9624-4C0D-7C939BB036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132" r="20208" b="-2"/>
          <a:stretch/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401CD-1955-3323-D754-2F319B602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186" y="2221992"/>
            <a:ext cx="4800600" cy="373989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latin typeface="Calibri"/>
                <a:ea typeface="Calibri"/>
                <a:cs typeface="Calibri"/>
              </a:rPr>
              <a:t>Logistic Regression: Highest recall (0.866), many false positives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latin typeface="Calibri"/>
                <a:ea typeface="Calibri"/>
                <a:cs typeface="Calibri"/>
              </a:rPr>
              <a:t>Decision Tree: Balanced accuracy/recall, better interpretability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latin typeface="Calibri"/>
                <a:ea typeface="Calibri"/>
                <a:cs typeface="Calibri"/>
              </a:rPr>
              <a:t> Random Forest: Highest accuracy, lowest recall (0.232)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latin typeface="Calibri"/>
                <a:ea typeface="Calibri"/>
                <a:cs typeface="Calibri"/>
              </a:rPr>
              <a:t>Logistic Regression best for early screening with follow-up tests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latin typeface="Calibri"/>
                <a:ea typeface="Calibri"/>
                <a:cs typeface="Calibri"/>
              </a:rPr>
              <a:t>System warning (CPU core count) had no performance impact</a:t>
            </a:r>
            <a:endParaRPr lang="en-US"/>
          </a:p>
          <a:p>
            <a:pPr>
              <a:lnSpc>
                <a:spcPct val="100000"/>
              </a:lnSpc>
            </a:pPr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AE298C6D-EEA8-0D25-C1DC-A8E3D747AD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1476780" y="6142780"/>
            <a:ext cx="632923" cy="6329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7724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09"/>
    </mc:Choice>
    <mc:Fallback>
      <p:transition spd="slow" advTm="64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9E426-FAEA-5B1A-AA9C-7B448C3D2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914776" cy="3977269"/>
          </a:xfrm>
        </p:spPr>
        <p:txBody>
          <a:bodyPr>
            <a:normAutofit/>
          </a:bodyPr>
          <a:lstStyle/>
          <a:p>
            <a:r>
              <a:rPr lang="en-US"/>
              <a:t>Model performance breakdown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FD5B9F-5FB6-467D-83D5-DF82F19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524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E80F27-5D7E-31A8-CB8F-35482876C3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1180755"/>
              </p:ext>
            </p:extLst>
          </p:nvPr>
        </p:nvGraphicFramePr>
        <p:xfrm>
          <a:off x="5219952" y="723900"/>
          <a:ext cx="6171948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Recording May 8, 2025 at 6:11:03 PM">
            <a:hlinkClick r:id="" action="ppaction://media"/>
            <a:extLst>
              <a:ext uri="{FF2B5EF4-FFF2-40B4-BE49-F238E27FC236}">
                <a16:creationId xmlns:a16="http://schemas.microsoft.com/office/drawing/2014/main" id="{A43D63DB-7B0C-2DBB-0AF9-6248225F61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579100" y="5410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9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256C9-A7DC-86B0-6D73-551D78BEA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4023657"/>
            <a:ext cx="3794760" cy="2110444"/>
          </a:xfrm>
        </p:spPr>
        <p:txBody>
          <a:bodyPr>
            <a:normAutofit/>
          </a:bodyPr>
          <a:lstStyle/>
          <a:p>
            <a:r>
              <a:rPr lang="en-US"/>
              <a:t>Key metrics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76800" y="4114590"/>
            <a:ext cx="9818" cy="2019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D27BB018-DDFB-50F0-14A0-82096E00F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1227297"/>
              </p:ext>
            </p:extLst>
          </p:nvPr>
        </p:nvGraphicFramePr>
        <p:xfrm>
          <a:off x="5350933" y="4088705"/>
          <a:ext cx="6135924" cy="2093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08D65CC-A567-4D64-8DB4-5382DE4273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7" y="723898"/>
            <a:ext cx="10782769" cy="2705101"/>
          </a:xfrm>
          <a:prstGeom prst="rect">
            <a:avLst/>
          </a:prstGeom>
        </p:spPr>
      </p:pic>
      <p:pic>
        <p:nvPicPr>
          <p:cNvPr id="5" name="Audio Recording May 8, 2025 at 6:23:35 PM">
            <a:hlinkClick r:id="" action="ppaction://media"/>
            <a:extLst>
              <a:ext uri="{FF2B5EF4-FFF2-40B4-BE49-F238E27FC236}">
                <a16:creationId xmlns:a16="http://schemas.microsoft.com/office/drawing/2014/main" id="{0DE2DC51-0438-8979-7A33-661C7782DE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674056" y="530114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3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D3B99-26D9-8C73-4CEA-6CF564EB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Implications for healthcare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279DFFE5-D6B5-E99B-7714-1016421A17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930386"/>
              </p:ext>
            </p:extLst>
          </p:nvPr>
        </p:nvGraphicFramePr>
        <p:xfrm>
          <a:off x="700635" y="2221992"/>
          <a:ext cx="10691265" cy="3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Recording May 8, 2025 at 6:25:21 PM">
            <a:hlinkClick r:id="" action="ppaction://media"/>
            <a:extLst>
              <a:ext uri="{FF2B5EF4-FFF2-40B4-BE49-F238E27FC236}">
                <a16:creationId xmlns:a16="http://schemas.microsoft.com/office/drawing/2014/main" id="{DEFC9D2C-B480-E3A6-F1C0-DD306EA563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985500" y="55554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4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792</Words>
  <Application>Microsoft Macintosh PowerPoint</Application>
  <PresentationFormat>Widescreen</PresentationFormat>
  <Paragraphs>88</Paragraphs>
  <Slides>13</Slides>
  <Notes>1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Calisto MT</vt:lpstr>
      <vt:lpstr>Univers Condensed</vt:lpstr>
      <vt:lpstr>ChronicleVTI</vt:lpstr>
      <vt:lpstr>Using Machine Learning to Predict Heart Attack Risk </vt:lpstr>
      <vt:lpstr>Abstract</vt:lpstr>
      <vt:lpstr>Introduction</vt:lpstr>
      <vt:lpstr>Related work</vt:lpstr>
      <vt:lpstr>methology</vt:lpstr>
      <vt:lpstr>results</vt:lpstr>
      <vt:lpstr>Model performance breakdown</vt:lpstr>
      <vt:lpstr>Key metrics </vt:lpstr>
      <vt:lpstr>Implications for healthcare</vt:lpstr>
      <vt:lpstr>limitations</vt:lpstr>
      <vt:lpstr>Areas for future improvement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Robles, Paul E</dc:creator>
  <cp:lastModifiedBy>Robles, Paul E</cp:lastModifiedBy>
  <cp:revision>1</cp:revision>
  <dcterms:created xsi:type="dcterms:W3CDTF">2025-05-05T22:23:35Z</dcterms:created>
  <dcterms:modified xsi:type="dcterms:W3CDTF">2025-05-08T23:39:48Z</dcterms:modified>
</cp:coreProperties>
</file>